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75" r:id="rId3"/>
    <p:sldId id="257" r:id="rId4"/>
    <p:sldId id="266" r:id="rId5"/>
    <p:sldId id="290" r:id="rId6"/>
    <p:sldId id="282" r:id="rId7"/>
    <p:sldId id="288" r:id="rId8"/>
    <p:sldId id="283" r:id="rId9"/>
    <p:sldId id="284" r:id="rId10"/>
    <p:sldId id="285" r:id="rId11"/>
    <p:sldId id="286" r:id="rId12"/>
    <p:sldId id="293" r:id="rId13"/>
    <p:sldId id="274" r:id="rId14"/>
    <p:sldId id="264" r:id="rId15"/>
    <p:sldId id="291" r:id="rId16"/>
    <p:sldId id="292" r:id="rId17"/>
    <p:sldId id="267" r:id="rId18"/>
    <p:sldId id="265" r:id="rId19"/>
    <p:sldId id="268" r:id="rId20"/>
    <p:sldId id="270" r:id="rId21"/>
    <p:sldId id="271" r:id="rId22"/>
  </p:sldIdLst>
  <p:sldSz cx="12192000" cy="6858000"/>
  <p:notesSz cx="6858000" cy="9144000"/>
  <p:embeddedFontLst>
    <p:embeddedFont>
      <p:font typeface="Corbel" panose="020B05030202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gUs7OCuu4njwz6q0A3s4QfhZ5RL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6" y="6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58982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5153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3029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857a1f6daa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4" name="Google Shape;164;g857a1f6da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857a1f6daa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g857a1f6da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801308ffc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g801308ffc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92197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15"/>
          <p:cNvSpPr/>
          <p:nvPr/>
        </p:nvSpPr>
        <p:spPr>
          <a:xfrm>
            <a:off x="0" y="761999"/>
            <a:ext cx="9141619" cy="5334001"/>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5"/>
          <p:cNvSpPr/>
          <p:nvPr/>
        </p:nvSpPr>
        <p:spPr>
          <a:xfrm>
            <a:off x="9270263" y="761999"/>
            <a:ext cx="2925318" cy="5334001"/>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5"/>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5900"/>
              <a:buFont typeface="Corbel"/>
              <a:buNone/>
              <a:defRPr sz="59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lvl1pPr lvl="0" algn="l">
              <a:lnSpc>
                <a:spcPct val="90000"/>
              </a:lnSpc>
              <a:spcBef>
                <a:spcPts val="1200"/>
              </a:spcBef>
              <a:spcAft>
                <a:spcPts val="0"/>
              </a:spcAft>
              <a:buSzPts val="2200"/>
              <a:buNone/>
              <a:defRPr sz="2200" cap="none">
                <a:solidFill>
                  <a:srgbClr val="D7F0F6"/>
                </a:solidFill>
              </a:defRPr>
            </a:lvl1pPr>
            <a:lvl2pPr lvl="1" algn="ctr">
              <a:lnSpc>
                <a:spcPct val="90000"/>
              </a:lnSpc>
              <a:spcBef>
                <a:spcPts val="250"/>
              </a:spcBef>
              <a:spcAft>
                <a:spcPts val="0"/>
              </a:spcAft>
              <a:buSzPts val="2200"/>
              <a:buNone/>
              <a:defRPr sz="2200"/>
            </a:lvl2pPr>
            <a:lvl3pPr lvl="2" algn="ctr">
              <a:lnSpc>
                <a:spcPct val="90000"/>
              </a:lnSpc>
              <a:spcBef>
                <a:spcPts val="250"/>
              </a:spcBef>
              <a:spcAft>
                <a:spcPts val="0"/>
              </a:spcAft>
              <a:buSzPts val="2200"/>
              <a:buNone/>
              <a:defRPr sz="2200"/>
            </a:lvl3pPr>
            <a:lvl4pPr lvl="3" algn="ctr">
              <a:lnSpc>
                <a:spcPct val="90000"/>
              </a:lnSpc>
              <a:spcBef>
                <a:spcPts val="250"/>
              </a:spcBef>
              <a:spcAft>
                <a:spcPts val="0"/>
              </a:spcAft>
              <a:buSzPts val="2000"/>
              <a:buNone/>
              <a:defRPr sz="2000"/>
            </a:lvl4pPr>
            <a:lvl5pPr lvl="4" algn="ctr">
              <a:lnSpc>
                <a:spcPct val="90000"/>
              </a:lnSpc>
              <a:spcBef>
                <a:spcPts val="250"/>
              </a:spcBef>
              <a:spcAft>
                <a:spcPts val="0"/>
              </a:spcAft>
              <a:buSzPts val="2000"/>
              <a:buNone/>
              <a:defRPr sz="2000"/>
            </a:lvl5pPr>
            <a:lvl6pPr lvl="5" algn="ctr">
              <a:lnSpc>
                <a:spcPct val="90000"/>
              </a:lnSpc>
              <a:spcBef>
                <a:spcPts val="250"/>
              </a:spcBef>
              <a:spcAft>
                <a:spcPts val="0"/>
              </a:spcAft>
              <a:buSzPts val="2000"/>
              <a:buNone/>
              <a:defRPr sz="2000"/>
            </a:lvl6pPr>
            <a:lvl7pPr lvl="6" algn="ctr">
              <a:lnSpc>
                <a:spcPct val="90000"/>
              </a:lnSpc>
              <a:spcBef>
                <a:spcPts val="250"/>
              </a:spcBef>
              <a:spcAft>
                <a:spcPts val="0"/>
              </a:spcAft>
              <a:buSzPts val="2000"/>
              <a:buNone/>
              <a:defRPr sz="2000"/>
            </a:lvl7pPr>
            <a:lvl8pPr lvl="7" algn="ctr">
              <a:lnSpc>
                <a:spcPct val="90000"/>
              </a:lnSpc>
              <a:spcBef>
                <a:spcPts val="250"/>
              </a:spcBef>
              <a:spcAft>
                <a:spcPts val="0"/>
              </a:spcAft>
              <a:buSzPts val="2000"/>
              <a:buNone/>
              <a:defRPr sz="2000"/>
            </a:lvl8pPr>
            <a:lvl9pPr lvl="8" algn="ctr">
              <a:lnSpc>
                <a:spcPct val="90000"/>
              </a:lnSpc>
              <a:spcBef>
                <a:spcPts val="250"/>
              </a:spcBef>
              <a:spcAft>
                <a:spcPts val="250"/>
              </a:spcAft>
              <a:buSzPts val="2000"/>
              <a:buNone/>
              <a:defRPr sz="2000"/>
            </a:lvl9pPr>
          </a:lstStyle>
          <a:p>
            <a:endParaRPr/>
          </a:p>
        </p:txBody>
      </p:sp>
      <p:sp>
        <p:nvSpPr>
          <p:cNvPr id="18" name="Google Shape;18;p15"/>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685800" y="2057400"/>
            <a:ext cx="4953000" cy="28194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4965192" y="-228600"/>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81" name="Google Shape;81;p25"/>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16"/>
          <p:cNvSpPr txBox="1">
            <a:spLocks noGrp="1"/>
          </p:cNvSpPr>
          <p:nvPr>
            <p:ph type="title"/>
          </p:nvPr>
        </p:nvSpPr>
        <p:spPr>
          <a:xfrm>
            <a:off x="3867912"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595959"/>
              </a:buClr>
              <a:buSzPts val="5900"/>
              <a:buFont typeface="Corbel"/>
              <a:buNone/>
              <a:defRPr sz="5900" b="0">
                <a:solidFill>
                  <a:srgbClr val="59595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body" idx="1"/>
          </p:nvPr>
        </p:nvSpPr>
        <p:spPr>
          <a:xfrm>
            <a:off x="3886200" y="4672584"/>
            <a:ext cx="7315200" cy="9144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200"/>
              </a:spcBef>
              <a:spcAft>
                <a:spcPts val="0"/>
              </a:spcAft>
              <a:buSzPts val="2200"/>
              <a:buNone/>
              <a:defRPr sz="2200" cap="none">
                <a:solidFill>
                  <a:srgbClr val="595959"/>
                </a:solidFill>
              </a:defRPr>
            </a:lvl1pPr>
            <a:lvl2pPr marL="914400" lvl="1" indent="-228600" algn="l">
              <a:lnSpc>
                <a:spcPct val="90000"/>
              </a:lnSpc>
              <a:spcBef>
                <a:spcPts val="250"/>
              </a:spcBef>
              <a:spcAft>
                <a:spcPts val="0"/>
              </a:spcAft>
              <a:buSzPts val="1800"/>
              <a:buNone/>
              <a:defRPr sz="1800">
                <a:solidFill>
                  <a:srgbClr val="888888"/>
                </a:solidFill>
              </a:defRPr>
            </a:lvl2pPr>
            <a:lvl3pPr marL="1371600" lvl="2" indent="-228600" algn="l">
              <a:lnSpc>
                <a:spcPct val="90000"/>
              </a:lnSpc>
              <a:spcBef>
                <a:spcPts val="250"/>
              </a:spcBef>
              <a:spcAft>
                <a:spcPts val="0"/>
              </a:spcAft>
              <a:buSzPts val="1600"/>
              <a:buNone/>
              <a:defRPr sz="1600">
                <a:solidFill>
                  <a:srgbClr val="888888"/>
                </a:solidFill>
              </a:defRPr>
            </a:lvl3pPr>
            <a:lvl4pPr marL="1828800" lvl="3" indent="-228600" algn="l">
              <a:lnSpc>
                <a:spcPct val="90000"/>
              </a:lnSpc>
              <a:spcBef>
                <a:spcPts val="250"/>
              </a:spcBef>
              <a:spcAft>
                <a:spcPts val="0"/>
              </a:spcAft>
              <a:buSzPts val="1400"/>
              <a:buNone/>
              <a:defRPr sz="1400">
                <a:solidFill>
                  <a:srgbClr val="888888"/>
                </a:solidFill>
              </a:defRPr>
            </a:lvl4pPr>
            <a:lvl5pPr marL="2286000" lvl="4" indent="-228600" algn="l">
              <a:lnSpc>
                <a:spcPct val="90000"/>
              </a:lnSpc>
              <a:spcBef>
                <a:spcPts val="250"/>
              </a:spcBef>
              <a:spcAft>
                <a:spcPts val="0"/>
              </a:spcAft>
              <a:buSzPts val="1400"/>
              <a:buNone/>
              <a:defRPr sz="1400">
                <a:solidFill>
                  <a:srgbClr val="888888"/>
                </a:solidFill>
              </a:defRPr>
            </a:lvl5pPr>
            <a:lvl6pPr marL="2743200" lvl="5" indent="-228600" algn="l">
              <a:lnSpc>
                <a:spcPct val="90000"/>
              </a:lnSpc>
              <a:spcBef>
                <a:spcPts val="250"/>
              </a:spcBef>
              <a:spcAft>
                <a:spcPts val="0"/>
              </a:spcAft>
              <a:buSzPts val="1400"/>
              <a:buNone/>
              <a:defRPr sz="1400">
                <a:solidFill>
                  <a:srgbClr val="888888"/>
                </a:solidFill>
              </a:defRPr>
            </a:lvl6pPr>
            <a:lvl7pPr marL="3200400" lvl="6" indent="-228600" algn="l">
              <a:lnSpc>
                <a:spcPct val="90000"/>
              </a:lnSpc>
              <a:spcBef>
                <a:spcPts val="250"/>
              </a:spcBef>
              <a:spcAft>
                <a:spcPts val="0"/>
              </a:spcAft>
              <a:buSzPts val="1400"/>
              <a:buNone/>
              <a:defRPr sz="1400">
                <a:solidFill>
                  <a:srgbClr val="888888"/>
                </a:solidFill>
              </a:defRPr>
            </a:lvl7pPr>
            <a:lvl8pPr marL="3657600" lvl="7" indent="-228600" algn="l">
              <a:lnSpc>
                <a:spcPct val="90000"/>
              </a:lnSpc>
              <a:spcBef>
                <a:spcPts val="250"/>
              </a:spcBef>
              <a:spcAft>
                <a:spcPts val="0"/>
              </a:spcAft>
              <a:buSzPts val="1400"/>
              <a:buNone/>
              <a:defRPr sz="1400">
                <a:solidFill>
                  <a:srgbClr val="888888"/>
                </a:solidFill>
              </a:defRPr>
            </a:lvl8pPr>
            <a:lvl9pPr marL="4114800" lvl="8" indent="-228600" algn="l">
              <a:lnSpc>
                <a:spcPct val="90000"/>
              </a:lnSpc>
              <a:spcBef>
                <a:spcPts val="250"/>
              </a:spcBef>
              <a:spcAft>
                <a:spcPts val="250"/>
              </a:spcAft>
              <a:buSzPts val="1400"/>
              <a:buNone/>
              <a:defRPr sz="1400">
                <a:solidFill>
                  <a:srgbClr val="888888"/>
                </a:solidFill>
              </a:defRPr>
            </a:lvl9pPr>
          </a:lstStyle>
          <a:p>
            <a:endParaRPr/>
          </a:p>
        </p:txBody>
      </p:sp>
      <p:sp>
        <p:nvSpPr>
          <p:cNvPr id="24" name="Google Shape;24;p16"/>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6"/>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6"/>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7"/>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7"/>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30" name="Google Shape;30;p17"/>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7"/>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8"/>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body" idx="1"/>
          </p:nvPr>
        </p:nvSpPr>
        <p:spPr>
          <a:xfrm>
            <a:off x="3867912"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6" name="Google Shape;36;p18"/>
          <p:cNvSpPr txBox="1">
            <a:spLocks noGrp="1"/>
          </p:cNvSpPr>
          <p:nvPr>
            <p:ph type="body" idx="2"/>
          </p:nvPr>
        </p:nvSpPr>
        <p:spPr>
          <a:xfrm>
            <a:off x="7818120"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7" name="Google Shape;37;p18"/>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8"/>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9"/>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9"/>
          <p:cNvSpPr txBox="1">
            <a:spLocks noGrp="1"/>
          </p:cNvSpPr>
          <p:nvPr>
            <p:ph type="body" idx="1"/>
          </p:nvPr>
        </p:nvSpPr>
        <p:spPr>
          <a:xfrm>
            <a:off x="3867912" y="1023586"/>
            <a:ext cx="3474720" cy="8077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3" name="Google Shape;43;p19"/>
          <p:cNvSpPr txBox="1">
            <a:spLocks noGrp="1"/>
          </p:cNvSpPr>
          <p:nvPr>
            <p:ph type="body" idx="2"/>
          </p:nvPr>
        </p:nvSpPr>
        <p:spPr>
          <a:xfrm>
            <a:off x="3867912"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4" name="Google Shape;44;p19"/>
          <p:cNvSpPr txBox="1">
            <a:spLocks noGrp="1"/>
          </p:cNvSpPr>
          <p:nvPr>
            <p:ph type="body" idx="3"/>
          </p:nvPr>
        </p:nvSpPr>
        <p:spPr>
          <a:xfrm>
            <a:off x="7818463" y="1023586"/>
            <a:ext cx="3474720" cy="813171"/>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5" name="Google Shape;45;p19"/>
          <p:cNvSpPr txBox="1">
            <a:spLocks noGrp="1"/>
          </p:cNvSpPr>
          <p:nvPr>
            <p:ph type="body" idx="4"/>
          </p:nvPr>
        </p:nvSpPr>
        <p:spPr>
          <a:xfrm>
            <a:off x="7818463"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6" name="Google Shape;46;p19"/>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9"/>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9"/>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0"/>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0"/>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0"/>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0"/>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3867912" y="868680"/>
            <a:ext cx="731520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61" name="Google Shape;61;p22"/>
          <p:cNvSpPr txBox="1">
            <a:spLocks noGrp="1"/>
          </p:cNvSpPr>
          <p:nvPr>
            <p:ph type="body" idx="2"/>
          </p:nvPr>
        </p:nvSpPr>
        <p:spPr>
          <a:xfrm>
            <a:off x="256032" y="3494176"/>
            <a:ext cx="2834640" cy="232199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2" name="Google Shape;62;p22"/>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a:spLocks noGrp="1"/>
          </p:cNvSpPr>
          <p:nvPr>
            <p:ph type="pic" idx="2"/>
          </p:nvPr>
        </p:nvSpPr>
        <p:spPr>
          <a:xfrm>
            <a:off x="3570644" y="767419"/>
            <a:ext cx="8115230" cy="5330952"/>
          </a:xfrm>
          <a:prstGeom prst="rect">
            <a:avLst/>
          </a:prstGeom>
          <a:solidFill>
            <a:srgbClr val="BFBFBF"/>
          </a:solidFill>
          <a:ln>
            <a:noFill/>
          </a:ln>
        </p:spPr>
        <p:txBody>
          <a:bodyPr spcFirstLastPara="1" wrap="square" lIns="91425" tIns="45700" rIns="91425" bIns="45700" anchor="t" anchorCtr="0">
            <a:noAutofit/>
          </a:bodyPr>
          <a:lstStyle>
            <a:lvl1pPr marR="0" lvl="0" algn="l" rtl="0">
              <a:lnSpc>
                <a:spcPct val="90000"/>
              </a:lnSpc>
              <a:spcBef>
                <a:spcPts val="1200"/>
              </a:spcBef>
              <a:spcAft>
                <a:spcPts val="0"/>
              </a:spcAft>
              <a:buClr>
                <a:schemeClr val="accent1"/>
              </a:buClr>
              <a:buSzPts val="3200"/>
              <a:buFont typeface="Noto Sans Symbols"/>
              <a:buNone/>
              <a:defRPr sz="3200" b="0" i="0" u="none" strike="noStrike" cap="none">
                <a:solidFill>
                  <a:srgbClr val="595959"/>
                </a:solidFill>
                <a:latin typeface="Corbel"/>
                <a:ea typeface="Corbel"/>
                <a:cs typeface="Corbel"/>
                <a:sym typeface="Corbel"/>
              </a:defRPr>
            </a:lvl1pPr>
            <a:lvl2pPr marR="0" lvl="1" algn="l" rtl="0">
              <a:lnSpc>
                <a:spcPct val="90000"/>
              </a:lnSpc>
              <a:spcBef>
                <a:spcPts val="250"/>
              </a:spcBef>
              <a:spcAft>
                <a:spcPts val="0"/>
              </a:spcAft>
              <a:buClr>
                <a:schemeClr val="accent1"/>
              </a:buClr>
              <a:buSzPts val="2800"/>
              <a:buFont typeface="Noto Sans Symbols"/>
              <a:buNone/>
              <a:defRPr sz="2800" b="0" i="0" u="none" strike="noStrike" cap="none">
                <a:solidFill>
                  <a:srgbClr val="595959"/>
                </a:solidFill>
                <a:latin typeface="Corbel"/>
                <a:ea typeface="Corbel"/>
                <a:cs typeface="Corbel"/>
                <a:sym typeface="Corbel"/>
              </a:defRPr>
            </a:lvl2pPr>
            <a:lvl3pPr marR="0" lvl="2" algn="l" rtl="0">
              <a:lnSpc>
                <a:spcPct val="90000"/>
              </a:lnSpc>
              <a:spcBef>
                <a:spcPts val="250"/>
              </a:spcBef>
              <a:spcAft>
                <a:spcPts val="0"/>
              </a:spcAft>
              <a:buClr>
                <a:schemeClr val="accent1"/>
              </a:buClr>
              <a:buSzPts val="2400"/>
              <a:buFont typeface="Noto Sans Symbols"/>
              <a:buNone/>
              <a:defRPr sz="2400" b="0" i="0" u="none" strike="noStrike" cap="none">
                <a:solidFill>
                  <a:srgbClr val="595959"/>
                </a:solidFill>
                <a:latin typeface="Corbel"/>
                <a:ea typeface="Corbel"/>
                <a:cs typeface="Corbel"/>
                <a:sym typeface="Corbel"/>
              </a:defRPr>
            </a:lvl3pPr>
            <a:lvl4pPr marR="0" lvl="3"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4pPr>
            <a:lvl5pPr marR="0" lvl="4"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5pPr>
            <a:lvl6pPr marR="0" lvl="5"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6pPr>
            <a:lvl7pPr marR="0" lvl="6"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7pPr>
            <a:lvl8pPr marR="0" lvl="7"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8pPr>
            <a:lvl9pPr marR="0" lvl="8" algn="l" rtl="0">
              <a:lnSpc>
                <a:spcPct val="90000"/>
              </a:lnSpc>
              <a:spcBef>
                <a:spcPts val="250"/>
              </a:spcBef>
              <a:spcAft>
                <a:spcPts val="25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9pPr>
          </a:lstStyle>
          <a:p>
            <a:endParaRPr/>
          </a:p>
        </p:txBody>
      </p:sp>
      <p:sp>
        <p:nvSpPr>
          <p:cNvPr id="68" name="Google Shape;68;p23"/>
          <p:cNvSpPr txBox="1">
            <a:spLocks noGrp="1"/>
          </p:cNvSpPr>
          <p:nvPr>
            <p:ph type="body" idx="1"/>
          </p:nvPr>
        </p:nvSpPr>
        <p:spPr>
          <a:xfrm>
            <a:off x="256032" y="3493008"/>
            <a:ext cx="2834640" cy="232257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9" name="Google Shape;69;p23"/>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3499101"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4966548" y="-233172"/>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75" name="Google Shape;75;p24"/>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p:nvPr/>
        </p:nvSpPr>
        <p:spPr>
          <a:xfrm>
            <a:off x="1" y="758952"/>
            <a:ext cx="3443590" cy="5330952"/>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14"/>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FFFFF"/>
              </a:buClr>
              <a:buSzPts val="3600"/>
              <a:buFont typeface="Corbel"/>
              <a:buNone/>
              <a:defRPr sz="3600" b="0" i="0" u="none" strike="noStrike" cap="none">
                <a:solidFill>
                  <a:srgbClr val="FFFFF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4"/>
          <p:cNvSpPr/>
          <p:nvPr/>
        </p:nvSpPr>
        <p:spPr>
          <a:xfrm>
            <a:off x="11815864" y="758952"/>
            <a:ext cx="384048" cy="5330952"/>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9;p14"/>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marR="0" lvl="0" indent="-355600" algn="l" rtl="0">
              <a:lnSpc>
                <a:spcPct val="90000"/>
              </a:lnSpc>
              <a:spcBef>
                <a:spcPts val="1200"/>
              </a:spcBef>
              <a:spcAft>
                <a:spcPts val="0"/>
              </a:spcAft>
              <a:buClr>
                <a:schemeClr val="accent1"/>
              </a:buClr>
              <a:buSzPts val="20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30200" algn="l" rtl="0">
              <a:lnSpc>
                <a:spcPct val="90000"/>
              </a:lnSpc>
              <a:spcBef>
                <a:spcPts val="250"/>
              </a:spcBef>
              <a:spcAft>
                <a:spcPts val="0"/>
              </a:spcAft>
              <a:buClr>
                <a:schemeClr val="accent1"/>
              </a:buClr>
              <a:buSzPts val="1600"/>
              <a:buFont typeface="Noto Sans Symbols"/>
              <a:buChar char="●"/>
              <a:defRPr sz="1600" b="0" i="0" u="none" strike="noStrike" cap="none">
                <a:solidFill>
                  <a:srgbClr val="595959"/>
                </a:solidFill>
                <a:latin typeface="Corbel"/>
                <a:ea typeface="Corbel"/>
                <a:cs typeface="Corbel"/>
                <a:sym typeface="Corbel"/>
              </a:defRPr>
            </a:lvl3pPr>
            <a:lvl4pPr marL="1828800" marR="0" lvl="3"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4pPr>
            <a:lvl5pPr marL="2286000" marR="0" lvl="4"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5pPr>
            <a:lvl6pPr marL="2743200" marR="0" lvl="5"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6pPr>
            <a:lvl7pPr marL="3200400" marR="0" lvl="6"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7pPr>
            <a:lvl8pPr marL="3657600" marR="0" lvl="7"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8pPr>
            <a:lvl9pPr marL="4114800" marR="0" lvl="8" indent="-317500" algn="l" rtl="0">
              <a:lnSpc>
                <a:spcPct val="90000"/>
              </a:lnSpc>
              <a:spcBef>
                <a:spcPts val="250"/>
              </a:spcBef>
              <a:spcAft>
                <a:spcPts val="25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9pPr>
          </a:lstStyle>
          <a:p>
            <a:endParaRPr/>
          </a:p>
        </p:txBody>
      </p:sp>
      <p:sp>
        <p:nvSpPr>
          <p:cNvPr id="10" name="Google Shape;10;p14"/>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rgbClr val="7F7F7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9pPr>
          </a:lstStyle>
          <a:p>
            <a:endParaRPr/>
          </a:p>
        </p:txBody>
      </p:sp>
      <p:sp>
        <p:nvSpPr>
          <p:cNvPr id="11" name="Google Shape;11;p14"/>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rgbClr val="7F7F7F"/>
                </a:solidFill>
                <a:latin typeface="Corbel"/>
                <a:ea typeface="Corbel"/>
                <a:cs typeface="Corbel"/>
                <a:sym typeface="Corbe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orbel"/>
                <a:ea typeface="Corbel"/>
                <a:cs typeface="Corbel"/>
                <a:sym typeface="Corbel"/>
              </a:defRPr>
            </a:lvl9pPr>
          </a:lstStyle>
          <a:p>
            <a:endParaRPr/>
          </a:p>
        </p:txBody>
      </p:sp>
      <p:sp>
        <p:nvSpPr>
          <p:cNvPr id="12" name="Google Shape;12;p14"/>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nl-NL"/>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900"/>
              <a:buFont typeface="Corbel"/>
              <a:buNone/>
            </a:pPr>
            <a:r>
              <a:rPr lang="nl-NL" dirty="0"/>
              <a:t>Climate Change project update: week 5</a:t>
            </a:r>
            <a:endParaRPr dirty="0"/>
          </a:p>
        </p:txBody>
      </p:sp>
      <p:sp>
        <p:nvSpPr>
          <p:cNvPr id="89" name="Google Shape;89;p1"/>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2200"/>
              <a:buNone/>
            </a:pPr>
            <a:r>
              <a:rPr lang="nl-NL"/>
              <a:t>Mathematical Data Science</a:t>
            </a:r>
            <a:endParaRPr/>
          </a:p>
        </p:txBody>
      </p:sp>
      <p:sp>
        <p:nvSpPr>
          <p:cNvPr id="90" name="Google Shape;90;p1"/>
          <p:cNvSpPr txBox="1"/>
          <p:nvPr/>
        </p:nvSpPr>
        <p:spPr>
          <a:xfrm>
            <a:off x="9462052" y="887138"/>
            <a:ext cx="2778566" cy="4939814"/>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Rens Breunissen,</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 Lotte van Dongen, </a:t>
            </a:r>
            <a:endParaRPr sz="1800" b="0" i="0" u="none" strike="noStrike" cap="none">
              <a:solidFill>
                <a:schemeClr val="lt1"/>
              </a:solidFill>
              <a:latin typeface="Corbel"/>
              <a:ea typeface="Corbel"/>
              <a:cs typeface="Corbel"/>
              <a:sym typeface="Corbe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Markus Peschl, </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Cecilia Casolo,</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Maaike Elgersma,</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Eva Slingerland,</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Simon van Oosterom</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endParaRPr sz="1800" b="0" i="0" u="none" strike="noStrike" cap="none">
              <a:solidFill>
                <a:schemeClr val="lt1"/>
              </a:solidFill>
              <a:latin typeface="Corbel"/>
              <a:ea typeface="Corbel"/>
              <a:cs typeface="Corbel"/>
              <a:sym typeface="Corbe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Supervised by</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Lorinc Meszaros [Deltares]</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1800"/>
              <a:buFont typeface="Arial"/>
              <a:buNone/>
            </a:pPr>
            <a:r>
              <a:rPr lang="nl-NL" sz="1800" b="0" i="0" u="none" strike="noStrike" cap="none">
                <a:solidFill>
                  <a:schemeClr val="lt1"/>
                </a:solidFill>
                <a:latin typeface="Corbel"/>
                <a:ea typeface="Corbel"/>
                <a:cs typeface="Corbel"/>
                <a:sym typeface="Corbel"/>
              </a:rPr>
              <a:t>Robbert Fokkink [TU Delft]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orbel"/>
              <a:ea typeface="Corbel"/>
              <a:cs typeface="Corbel"/>
              <a:sym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4: MOHC-HadGEM2-ES</a:t>
            </a: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2666527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5: MPI-M-MPI-ESM-LR</a:t>
            </a:r>
            <a:endParaRPr lang="en-US" sz="2800" dirty="0">
              <a:solidFill>
                <a:srgbClr val="FFFFFF"/>
              </a:solidFill>
            </a:endParaRPr>
          </a:p>
        </p:txBody>
      </p:sp>
    </p:spTree>
    <p:extLst>
      <p:ext uri="{BB962C8B-B14F-4D97-AF65-F5344CB8AC3E}">
        <p14:creationId xmlns:p14="http://schemas.microsoft.com/office/powerpoint/2010/main" val="1224577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1408E5-9098-46F0-8475-04E8BA1BFC64}"/>
              </a:ext>
            </a:extLst>
          </p:cNvPr>
          <p:cNvPicPr>
            <a:picLocks noChangeAspect="1"/>
          </p:cNvPicPr>
          <p:nvPr/>
        </p:nvPicPr>
        <p:blipFill>
          <a:blip r:embed="rId2"/>
          <a:stretch>
            <a:fillRect/>
          </a:stretch>
        </p:blipFill>
        <p:spPr>
          <a:xfrm>
            <a:off x="3433107" y="744663"/>
            <a:ext cx="8462984" cy="4352391"/>
          </a:xfrm>
          <a:prstGeom prst="rect">
            <a:avLst/>
          </a:prstGeom>
        </p:spPr>
      </p:pic>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sz="2800" dirty="0"/>
              <a:t>Vizualizing the effects of climate change</a:t>
            </a:r>
          </a:p>
        </p:txBody>
      </p:sp>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10163" y="263232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use clustering to visualize the effects of  climate change, we can compare what happens when you cluster the first and last 10 years, and show the properties of the clusters. </a:t>
            </a:r>
          </a:p>
          <a:p>
            <a:pPr marL="0" indent="0">
              <a:lnSpc>
                <a:spcPct val="80000"/>
              </a:lnSpc>
              <a:spcBef>
                <a:spcPts val="0"/>
              </a:spcBef>
              <a:buNone/>
            </a:pPr>
            <a:r>
              <a:rPr lang="en-US" sz="1600" dirty="0">
                <a:solidFill>
                  <a:srgbClr val="FFFFFF"/>
                </a:solidFill>
              </a:rPr>
              <a:t>This example shows </a:t>
            </a:r>
            <a:r>
              <a:rPr lang="en-US" sz="1600" dirty="0" err="1">
                <a:solidFill>
                  <a:srgbClr val="FFFFFF"/>
                </a:solidFill>
              </a:rPr>
              <a:t>Marsdiep</a:t>
            </a:r>
            <a:r>
              <a:rPr lang="en-US" sz="1600" dirty="0">
                <a:solidFill>
                  <a:srgbClr val="FFFFFF"/>
                </a:solidFill>
              </a:rPr>
              <a:t> / </a:t>
            </a:r>
            <a:r>
              <a:rPr lang="en-GB" sz="1600" dirty="0">
                <a:solidFill>
                  <a:srgbClr val="FFFFFF"/>
                </a:solidFill>
              </a:rPr>
              <a:t>MOHC-HadGEM2-ES / RCP8.5.</a:t>
            </a:r>
          </a:p>
          <a:p>
            <a:pPr marL="0" indent="0">
              <a:lnSpc>
                <a:spcPct val="80000"/>
              </a:lnSpc>
              <a:spcBef>
                <a:spcPts val="0"/>
              </a:spcBef>
              <a:buNone/>
            </a:pPr>
            <a:endParaRPr lang="en-GB" sz="1600" dirty="0">
              <a:solidFill>
                <a:srgbClr val="FFFFFF"/>
              </a:solidFill>
            </a:endParaRPr>
          </a:p>
          <a:p>
            <a:pPr marL="0" indent="0">
              <a:lnSpc>
                <a:spcPct val="80000"/>
              </a:lnSpc>
              <a:spcBef>
                <a:spcPts val="0"/>
              </a:spcBef>
              <a:buNone/>
            </a:pPr>
            <a:r>
              <a:rPr lang="en-GB" sz="1600" dirty="0">
                <a:solidFill>
                  <a:srgbClr val="FFFFFF"/>
                </a:solidFill>
              </a:rPr>
              <a:t>One can see that although the radiation seems to decrease, the temperature has risen significantly. Also, there seems to be a shift in the seasons: both summer and winter begin and peak earlier. Also, the seasons seem to be more compact.</a:t>
            </a:r>
            <a:endParaRPr lang="en-US" sz="1600" dirty="0">
              <a:solidFill>
                <a:srgbClr val="FFFFFF"/>
              </a:solidFill>
            </a:endParaRPr>
          </a:p>
        </p:txBody>
      </p:sp>
    </p:spTree>
    <p:extLst>
      <p:ext uri="{BB962C8B-B14F-4D97-AF65-F5344CB8AC3E}">
        <p14:creationId xmlns:p14="http://schemas.microsoft.com/office/powerpoint/2010/main" val="3644155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C7D18-8993-42FA-BDDE-99C581698D27}"/>
              </a:ext>
            </a:extLst>
          </p:cNvPr>
          <p:cNvSpPr>
            <a:spLocks noGrp="1"/>
          </p:cNvSpPr>
          <p:nvPr>
            <p:ph type="title"/>
          </p:nvPr>
        </p:nvSpPr>
        <p:spPr/>
        <p:txBody>
          <a:bodyPr/>
          <a:lstStyle/>
          <a:p>
            <a:r>
              <a:rPr lang="nl-NL" dirty="0"/>
              <a:t>Clustering</a:t>
            </a:r>
            <a:br>
              <a:rPr lang="nl-NL" dirty="0"/>
            </a:br>
            <a:r>
              <a:rPr lang="nl-NL" dirty="0"/>
              <a:t>final remarks</a:t>
            </a:r>
          </a:p>
        </p:txBody>
      </p:sp>
      <p:sp>
        <p:nvSpPr>
          <p:cNvPr id="3" name="Text Placeholder 2">
            <a:extLst>
              <a:ext uri="{FF2B5EF4-FFF2-40B4-BE49-F238E27FC236}">
                <a16:creationId xmlns:a16="http://schemas.microsoft.com/office/drawing/2014/main" id="{C3BF615C-6395-4E16-BB34-8DD546AD93BC}"/>
              </a:ext>
            </a:extLst>
          </p:cNvPr>
          <p:cNvSpPr>
            <a:spLocks noGrp="1"/>
          </p:cNvSpPr>
          <p:nvPr>
            <p:ph type="body" idx="1"/>
          </p:nvPr>
        </p:nvSpPr>
        <p:spPr/>
        <p:txBody>
          <a:bodyPr/>
          <a:lstStyle/>
          <a:p>
            <a:r>
              <a:rPr lang="nl-NL" dirty="0"/>
              <a:t>Conclusions:</a:t>
            </a:r>
          </a:p>
          <a:p>
            <a:pPr lvl="1"/>
            <a:r>
              <a:rPr lang="nl-NL" dirty="0"/>
              <a:t>The silhouette score agrees with what we have seen in a number of respects, but there is no one-to-one correspondation with the highest silhouette score and the ‘best’ number of clusters.</a:t>
            </a:r>
          </a:p>
          <a:p>
            <a:pPr lvl="1"/>
            <a:r>
              <a:rPr lang="nl-NL" dirty="0"/>
              <a:t>We can use the tables which compare stations in order to determine the interesting cases as well as conclude the level of detail that each model gives.</a:t>
            </a:r>
          </a:p>
          <a:p>
            <a:pPr lvl="1"/>
            <a:r>
              <a:rPr lang="nl-NL" dirty="0"/>
              <a:t>When we cluster the first and last ten years, the results provide insight in how climate change affects the location, duration, and properties of the seasons.</a:t>
            </a:r>
          </a:p>
          <a:p>
            <a:r>
              <a:rPr lang="nl-NL" dirty="0"/>
              <a:t>To do (when there is time left):</a:t>
            </a:r>
          </a:p>
          <a:p>
            <a:pPr lvl="1"/>
            <a:r>
              <a:rPr lang="nl-NL" dirty="0"/>
              <a:t>Cluster with some variables left out of the dataset</a:t>
            </a:r>
          </a:p>
          <a:p>
            <a:pPr lvl="1"/>
            <a:r>
              <a:rPr lang="nl-NL" dirty="0"/>
              <a:t>Implement spatial clustering on the </a:t>
            </a:r>
            <a:r>
              <a:rPr lang="nl-NL"/>
              <a:t>original dataset</a:t>
            </a:r>
            <a:endParaRPr lang="nl-NL" dirty="0"/>
          </a:p>
          <a:p>
            <a:pPr lvl="1"/>
            <a:endParaRPr lang="nl-NL" dirty="0"/>
          </a:p>
          <a:p>
            <a:pPr marL="114300" indent="0">
              <a:buNone/>
            </a:pPr>
            <a:r>
              <a:rPr lang="nl-NL" dirty="0"/>
              <a:t>	</a:t>
            </a:r>
          </a:p>
        </p:txBody>
      </p:sp>
    </p:spTree>
    <p:extLst>
      <p:ext uri="{BB962C8B-B14F-4D97-AF65-F5344CB8AC3E}">
        <p14:creationId xmlns:p14="http://schemas.microsoft.com/office/powerpoint/2010/main" val="363561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3867912" y="704690"/>
            <a:ext cx="7315200" cy="1132651"/>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595959"/>
              </a:buClr>
              <a:buSzPts val="5900"/>
              <a:buFont typeface="Corbel"/>
              <a:buNone/>
            </a:pPr>
            <a:r>
              <a:rPr lang="nl-NL"/>
              <a:t>Prediction</a:t>
            </a:r>
            <a:endParaRPr/>
          </a:p>
        </p:txBody>
      </p:sp>
      <p:sp>
        <p:nvSpPr>
          <p:cNvPr id="155" name="Google Shape;155;p20"/>
          <p:cNvSpPr txBox="1">
            <a:spLocks noGrp="1"/>
          </p:cNvSpPr>
          <p:nvPr>
            <p:ph type="body" idx="1"/>
          </p:nvPr>
        </p:nvSpPr>
        <p:spPr>
          <a:xfrm>
            <a:off x="3867912" y="1837341"/>
            <a:ext cx="7876926" cy="3708905"/>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200"/>
              </a:spcBef>
              <a:spcAft>
                <a:spcPts val="0"/>
              </a:spcAft>
              <a:buSzPts val="2200"/>
              <a:buNone/>
            </a:pPr>
            <a:r>
              <a:rPr lang="nl-NL"/>
              <a:t>Currently we have two prediction scenarios:</a:t>
            </a:r>
            <a:endParaRPr/>
          </a:p>
          <a:p>
            <a:pPr marL="228600" lvl="0" indent="0" algn="l" rtl="0">
              <a:lnSpc>
                <a:spcPct val="90000"/>
              </a:lnSpc>
              <a:spcBef>
                <a:spcPts val="1200"/>
              </a:spcBef>
              <a:spcAft>
                <a:spcPts val="0"/>
              </a:spcAft>
              <a:buSzPts val="2200"/>
              <a:buNone/>
            </a:pPr>
            <a:endParaRPr/>
          </a:p>
          <a:p>
            <a:pPr marL="457200" lvl="0" indent="-368300" algn="l" rtl="0">
              <a:lnSpc>
                <a:spcPct val="90000"/>
              </a:lnSpc>
              <a:spcBef>
                <a:spcPts val="1200"/>
              </a:spcBef>
              <a:spcAft>
                <a:spcPts val="0"/>
              </a:spcAft>
              <a:buSzPts val="2200"/>
              <a:buChar char="●"/>
            </a:pPr>
            <a:r>
              <a:rPr lang="nl-NL"/>
              <a:t>Predicting a variable from other variables (in a fixed model/station setting)</a:t>
            </a:r>
            <a:endParaRPr/>
          </a:p>
          <a:p>
            <a:pPr marL="457200" lvl="0" indent="-368300" algn="l" rtl="0">
              <a:lnSpc>
                <a:spcPct val="90000"/>
              </a:lnSpc>
              <a:spcBef>
                <a:spcPts val="0"/>
              </a:spcBef>
              <a:spcAft>
                <a:spcPts val="0"/>
              </a:spcAft>
              <a:buSzPts val="2200"/>
              <a:buChar char="●"/>
            </a:pPr>
            <a:r>
              <a:rPr lang="nl-NL"/>
              <a:t>Predicting all variables of one model from all variables of a different model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5">
                                            <p:txEl>
                                              <p:pRg st="0" end="0"/>
                                            </p:txEl>
                                          </p:spTgt>
                                        </p:tgtEl>
                                        <p:attrNameLst>
                                          <p:attrName>style.visibility</p:attrName>
                                        </p:attrNameLst>
                                      </p:cBhvr>
                                      <p:to>
                                        <p:strVal val="visible"/>
                                      </p:to>
                                    </p:set>
                                    <p:animEffect transition="in" filter="fade">
                                      <p:cBhvr>
                                        <p:cTn id="7" dur="500"/>
                                        <p:tgtEl>
                                          <p:spTgt spid="1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5">
                                            <p:txEl>
                                              <p:pRg st="1" end="1"/>
                                            </p:txEl>
                                          </p:spTgt>
                                        </p:tgtEl>
                                        <p:attrNameLst>
                                          <p:attrName>style.visibility</p:attrName>
                                        </p:attrNameLst>
                                      </p:cBhvr>
                                      <p:to>
                                        <p:strVal val="visible"/>
                                      </p:to>
                                    </p:set>
                                    <p:animEffect transition="in" filter="fade">
                                      <p:cBhvr>
                                        <p:cTn id="12" dur="500"/>
                                        <p:tgtEl>
                                          <p:spTgt spid="1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5">
                                            <p:txEl>
                                              <p:pRg st="2" end="2"/>
                                            </p:txEl>
                                          </p:spTgt>
                                        </p:tgtEl>
                                        <p:attrNameLst>
                                          <p:attrName>style.visibility</p:attrName>
                                        </p:attrNameLst>
                                      </p:cBhvr>
                                      <p:to>
                                        <p:strVal val="visible"/>
                                      </p:to>
                                    </p:set>
                                    <p:animEffect transition="in" filter="fade">
                                      <p:cBhvr>
                                        <p:cTn id="17" dur="500"/>
                                        <p:tgtEl>
                                          <p:spTgt spid="1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5">
                                            <p:txEl>
                                              <p:pRg st="3" end="3"/>
                                            </p:txEl>
                                          </p:spTgt>
                                        </p:tgtEl>
                                        <p:attrNameLst>
                                          <p:attrName>style.visibility</p:attrName>
                                        </p:attrNameLst>
                                      </p:cBhvr>
                                      <p:to>
                                        <p:strVal val="visible"/>
                                      </p:to>
                                    </p:set>
                                    <p:animEffect transition="in" filter="fade">
                                      <p:cBhvr>
                                        <p:cTn id="22" dur="500"/>
                                        <p:tgtEl>
                                          <p:spTgt spid="1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For predicting models, we took the Deep learning approach. Let’s call the input model X and the output model Y. We have two different networks set up:</a:t>
            </a:r>
            <a:endParaRPr/>
          </a:p>
          <a:p>
            <a:pPr marL="914400" lvl="1" indent="-342900" algn="l" rtl="0">
              <a:lnSpc>
                <a:spcPct val="90000"/>
              </a:lnSpc>
              <a:spcBef>
                <a:spcPts val="0"/>
              </a:spcBef>
              <a:spcAft>
                <a:spcPts val="0"/>
              </a:spcAft>
              <a:buSzPts val="1800"/>
              <a:buChar char="●"/>
            </a:pPr>
            <a:r>
              <a:rPr lang="nl-NL"/>
              <a:t>A linearly connected network predicting variables for each day separately. The input is a vector of variables of model X for a specific day and the goal is to output the corresponding vector of variables of model Y for the same day</a:t>
            </a:r>
            <a:endParaRPr/>
          </a:p>
          <a:p>
            <a:pPr marL="914400" lvl="1" indent="-342900" algn="l" rtl="0">
              <a:lnSpc>
                <a:spcPct val="90000"/>
              </a:lnSpc>
              <a:spcBef>
                <a:spcPts val="0"/>
              </a:spcBef>
              <a:spcAft>
                <a:spcPts val="0"/>
              </a:spcAft>
              <a:buSzPts val="1800"/>
              <a:buChar char="●"/>
            </a:pPr>
            <a:r>
              <a:rPr lang="nl-NL"/>
              <a:t>A sequence to sequence network, consisting of two Long Short Term Memories (LSTMs) stacked together with a final linearly connected layer. The input is a sequence of vectors of model X (e.g. 30 days) and the desired ouput is a sequence of vectors for model Y corresponding to the same dates.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67" name="Google Shape;167;p22"/>
          <p:cNvSpPr txBox="1">
            <a:spLocks noGrp="1"/>
          </p:cNvSpPr>
          <p:nvPr>
            <p:ph type="body" idx="1"/>
          </p:nvPr>
        </p:nvSpPr>
        <p:spPr>
          <a:xfrm>
            <a:off x="3766100" y="295802"/>
            <a:ext cx="6233700" cy="15054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Here is a small sketch of the Seq2seq architecture:</a:t>
            </a:r>
            <a:endParaRPr/>
          </a:p>
        </p:txBody>
      </p:sp>
      <p:pic>
        <p:nvPicPr>
          <p:cNvPr id="168" name="Google Shape;168;p22"/>
          <p:cNvPicPr preferRelativeResize="0"/>
          <p:nvPr/>
        </p:nvPicPr>
        <p:blipFill>
          <a:blip r:embed="rId3">
            <a:alphaModFix/>
          </a:blip>
          <a:stretch>
            <a:fillRect/>
          </a:stretch>
        </p:blipFill>
        <p:spPr>
          <a:xfrm>
            <a:off x="4624244" y="1876552"/>
            <a:ext cx="5667375" cy="3924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a:t>Model Prediction: The Deep Learning Approach</a:t>
            </a:r>
            <a:endParaRPr/>
          </a:p>
        </p:txBody>
      </p:sp>
      <p:sp>
        <p:nvSpPr>
          <p:cNvPr id="174" name="Google Shape;174;p23"/>
          <p:cNvSpPr txBox="1">
            <a:spLocks noGrp="1"/>
          </p:cNvSpPr>
          <p:nvPr>
            <p:ph type="body" idx="1"/>
          </p:nvPr>
        </p:nvSpPr>
        <p:spPr>
          <a:xfrm>
            <a:off x="3843150" y="144450"/>
            <a:ext cx="7158000" cy="27549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a:t>As expected, the LSTMs outperform the linearly connected networks. While the latter does on average converge to a reasonable solution, the per day outputs are highly noisy and do not represent the ground truth. On the other hand, the LSTM does capture the desired sequences fairly well, especially if it is tested on years that are not too far away from the training set. For example, let’s look at predictions of temperature for one of the first years in the test set. Here the input was IHEC-EC-EARTH and the labels from IPSL-IPSL-CM5A-MR</a:t>
            </a:r>
            <a:endParaRPr/>
          </a:p>
        </p:txBody>
      </p:sp>
      <p:pic>
        <p:nvPicPr>
          <p:cNvPr id="175" name="Google Shape;175;p23"/>
          <p:cNvPicPr preferRelativeResize="0"/>
          <p:nvPr/>
        </p:nvPicPr>
        <p:blipFill>
          <a:blip r:embed="rId3">
            <a:alphaModFix/>
          </a:blip>
          <a:stretch>
            <a:fillRect/>
          </a:stretch>
        </p:blipFill>
        <p:spPr>
          <a:xfrm>
            <a:off x="3843150" y="2976300"/>
            <a:ext cx="7452126" cy="36779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801308ffce_0_25"/>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a:t>Model Prediction using dense ANN’s</a:t>
            </a:r>
            <a:br>
              <a:rPr lang="nl-NL" dirty="0"/>
            </a:br>
            <a:r>
              <a:rPr lang="nl-NL" dirty="0"/>
              <a:t>final remarks</a:t>
            </a:r>
            <a:endParaRPr dirty="0"/>
          </a:p>
        </p:txBody>
      </p:sp>
      <p:sp>
        <p:nvSpPr>
          <p:cNvPr id="149" name="Google Shape;149;g801308ffce_0_25"/>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nl-NL" dirty="0"/>
              <a:t>To do: Generalize this to different models and compare performances as well as to play around with the training set size (e.g. only having the first 100 days poses a bigger challenge since the network never gets to see certain months)</a:t>
            </a:r>
            <a:endParaRPr dirty="0"/>
          </a:p>
          <a:p>
            <a:pPr marL="457200" lvl="0" indent="-342900" algn="l" rtl="0">
              <a:lnSpc>
                <a:spcPct val="90000"/>
              </a:lnSpc>
              <a:spcBef>
                <a:spcPts val="1200"/>
              </a:spcBef>
              <a:spcAft>
                <a:spcPts val="0"/>
              </a:spcAft>
              <a:buSzPts val="1800"/>
              <a:buChar char="●"/>
            </a:pPr>
            <a:r>
              <a:rPr lang="nl-NL" dirty="0"/>
              <a:t>Questions that arise here: How to make the task more challenging? What other predictions could be useful in this context?</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err="1"/>
              <a:t>Variable</a:t>
            </a:r>
            <a:r>
              <a:rPr lang="nl-NL" dirty="0"/>
              <a:t>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marL="457200" lvl="0" indent="-342900" algn="l" rtl="0">
              <a:lnSpc>
                <a:spcPct val="90000"/>
              </a:lnSpc>
              <a:spcBef>
                <a:spcPts val="1200"/>
              </a:spcBef>
              <a:spcAft>
                <a:spcPts val="0"/>
              </a:spcAft>
              <a:buSzPts val="1800"/>
              <a:buChar char="●"/>
            </a:pPr>
            <a:r>
              <a:rPr lang="it-IT" sz="2200" dirty="0" err="1"/>
              <a:t>One</a:t>
            </a:r>
            <a:r>
              <a:rPr lang="it-IT" sz="2200" dirty="0"/>
              <a:t> of the </a:t>
            </a:r>
            <a:r>
              <a:rPr lang="it-IT" sz="2200" dirty="0" err="1"/>
              <a:t>methods</a:t>
            </a:r>
            <a:r>
              <a:rPr lang="it-IT" sz="2200" dirty="0"/>
              <a:t> </a:t>
            </a:r>
            <a:r>
              <a:rPr lang="it-IT" sz="2200" dirty="0" err="1"/>
              <a:t>we</a:t>
            </a:r>
            <a:r>
              <a:rPr lang="it-IT" sz="2200" dirty="0"/>
              <a:t> </a:t>
            </a:r>
            <a:r>
              <a:rPr lang="it-IT" sz="2200" dirty="0" err="1"/>
              <a:t>used</a:t>
            </a:r>
            <a:r>
              <a:rPr lang="it-IT" sz="2200" dirty="0"/>
              <a:t> for the </a:t>
            </a:r>
            <a:r>
              <a:rPr lang="it-IT" sz="2200" dirty="0" err="1"/>
              <a:t>predictions</a:t>
            </a:r>
            <a:r>
              <a:rPr lang="it-IT" sz="2200" dirty="0"/>
              <a:t> </a:t>
            </a:r>
            <a:r>
              <a:rPr lang="it-IT" sz="2200" dirty="0" err="1"/>
              <a:t>is</a:t>
            </a:r>
            <a:r>
              <a:rPr lang="it-IT" sz="2200" dirty="0"/>
              <a:t> the K-</a:t>
            </a:r>
            <a:r>
              <a:rPr lang="it-IT" sz="2200" dirty="0" err="1"/>
              <a:t>Nearest</a:t>
            </a:r>
            <a:r>
              <a:rPr lang="it-IT" sz="2200" dirty="0"/>
              <a:t> </a:t>
            </a:r>
            <a:r>
              <a:rPr lang="it-IT" sz="2200" dirty="0" err="1"/>
              <a:t>Neighbour</a:t>
            </a:r>
            <a:r>
              <a:rPr lang="it-IT" sz="2200" dirty="0"/>
              <a:t> </a:t>
            </a:r>
            <a:r>
              <a:rPr lang="it-IT" sz="2200" dirty="0" err="1"/>
              <a:t>algorithm</a:t>
            </a:r>
            <a:r>
              <a:rPr lang="it-IT" sz="2200" dirty="0"/>
              <a:t>. In </a:t>
            </a:r>
            <a:r>
              <a:rPr lang="it-IT" sz="2200" dirty="0" err="1"/>
              <a:t>order</a:t>
            </a:r>
            <a:r>
              <a:rPr lang="it-IT" sz="2200" dirty="0"/>
              <a:t> to </a:t>
            </a:r>
            <a:r>
              <a:rPr lang="it-IT" sz="2200" dirty="0" err="1"/>
              <a:t>predict</a:t>
            </a:r>
            <a:r>
              <a:rPr lang="it-IT" sz="2200" dirty="0"/>
              <a:t> an </a:t>
            </a:r>
            <a:r>
              <a:rPr lang="it-IT" sz="2200" dirty="0" err="1"/>
              <a:t>arbitrary</a:t>
            </a:r>
            <a:r>
              <a:rPr lang="it-IT" sz="2200" dirty="0"/>
              <a:t> </a:t>
            </a:r>
            <a:r>
              <a:rPr lang="it-IT" sz="2200" dirty="0" err="1"/>
              <a:t>variable</a:t>
            </a:r>
            <a:r>
              <a:rPr lang="it-IT" sz="2200" dirty="0"/>
              <a:t>, the </a:t>
            </a:r>
            <a:r>
              <a:rPr lang="it-IT" sz="2200" dirty="0" err="1"/>
              <a:t>other</a:t>
            </a:r>
            <a:r>
              <a:rPr lang="it-IT" sz="2200" dirty="0"/>
              <a:t> </a:t>
            </a:r>
            <a:r>
              <a:rPr lang="it-IT" sz="2200" dirty="0" err="1"/>
              <a:t>six</a:t>
            </a:r>
            <a:r>
              <a:rPr lang="it-IT" sz="2200" dirty="0"/>
              <a:t> are </a:t>
            </a:r>
            <a:r>
              <a:rPr lang="it-IT" sz="2200" dirty="0" err="1"/>
              <a:t>used</a:t>
            </a:r>
            <a:r>
              <a:rPr lang="it-IT" sz="2200" dirty="0"/>
              <a:t>. </a:t>
            </a:r>
            <a:r>
              <a:rPr lang="it-IT" sz="2200" dirty="0" err="1"/>
              <a:t>Implementation</a:t>
            </a:r>
            <a:r>
              <a:rPr lang="it-IT" sz="2200" dirty="0"/>
              <a:t>:</a:t>
            </a:r>
          </a:p>
          <a:p>
            <a:pPr lvl="1">
              <a:spcBef>
                <a:spcPts val="1200"/>
              </a:spcBef>
            </a:pPr>
            <a:r>
              <a:rPr lang="it-IT" sz="2200" dirty="0" err="1"/>
              <a:t>Analysing</a:t>
            </a:r>
            <a:r>
              <a:rPr lang="it-IT" sz="2200" dirty="0"/>
              <a:t> the </a:t>
            </a:r>
            <a:r>
              <a:rPr lang="it-IT" sz="2200" dirty="0" err="1"/>
              <a:t>nearest</a:t>
            </a:r>
            <a:r>
              <a:rPr lang="it-IT" sz="2200" dirty="0"/>
              <a:t> </a:t>
            </a:r>
            <a:r>
              <a:rPr lang="it-IT" sz="2200" dirty="0" err="1"/>
              <a:t>neighbours</a:t>
            </a:r>
            <a:r>
              <a:rPr lang="it-IT" sz="2200" dirty="0"/>
              <a:t> of the </a:t>
            </a:r>
            <a:r>
              <a:rPr lang="it-IT" sz="2200" dirty="0" err="1"/>
              <a:t>six-dimentional</a:t>
            </a:r>
            <a:r>
              <a:rPr lang="it-IT" sz="2200" dirty="0"/>
              <a:t> </a:t>
            </a:r>
            <a:r>
              <a:rPr lang="it-IT" sz="2200" dirty="0" err="1"/>
              <a:t>points</a:t>
            </a:r>
            <a:r>
              <a:rPr lang="it-IT" sz="2200" dirty="0"/>
              <a:t> (</a:t>
            </a:r>
            <a:r>
              <a:rPr lang="it-IT" sz="2200" dirty="0" err="1"/>
              <a:t>corresponding</a:t>
            </a:r>
            <a:r>
              <a:rPr lang="it-IT" sz="2200" dirty="0"/>
              <a:t> to the </a:t>
            </a:r>
            <a:r>
              <a:rPr lang="it-IT" sz="2200" dirty="0" err="1"/>
              <a:t>six</a:t>
            </a:r>
            <a:r>
              <a:rPr lang="it-IT" sz="2200" dirty="0"/>
              <a:t> </a:t>
            </a:r>
            <a:r>
              <a:rPr lang="it-IT" sz="2200" dirty="0" err="1"/>
              <a:t>known</a:t>
            </a:r>
            <a:r>
              <a:rPr lang="it-IT" sz="2200" dirty="0"/>
              <a:t> </a:t>
            </a:r>
            <a:r>
              <a:rPr lang="it-IT" sz="2200" dirty="0" err="1"/>
              <a:t>variables</a:t>
            </a:r>
            <a:r>
              <a:rPr lang="it-IT" sz="2200" dirty="0"/>
              <a:t>) from the </a:t>
            </a:r>
            <a:r>
              <a:rPr lang="it-IT" sz="2200" dirty="0" err="1"/>
              <a:t>traning</a:t>
            </a:r>
            <a:r>
              <a:rPr lang="it-IT" sz="2200" dirty="0"/>
              <a:t> set of </a:t>
            </a:r>
            <a:r>
              <a:rPr lang="it-IT" sz="2200" dirty="0" err="1"/>
              <a:t>dimention</a:t>
            </a:r>
            <a:r>
              <a:rPr lang="it-IT" sz="2200" dirty="0"/>
              <a:t> T</a:t>
            </a:r>
          </a:p>
          <a:p>
            <a:pPr lvl="1">
              <a:spcBef>
                <a:spcPts val="1200"/>
              </a:spcBef>
            </a:pPr>
            <a:r>
              <a:rPr lang="it-IT" sz="2200" dirty="0" err="1"/>
              <a:t>Applying</a:t>
            </a:r>
            <a:r>
              <a:rPr lang="it-IT" sz="2200" dirty="0"/>
              <a:t> </a:t>
            </a:r>
            <a:r>
              <a:rPr lang="it-IT" sz="2200" dirty="0" err="1"/>
              <a:t>these</a:t>
            </a:r>
            <a:r>
              <a:rPr lang="it-IT" sz="2200" dirty="0"/>
              <a:t> </a:t>
            </a:r>
            <a:r>
              <a:rPr lang="it-IT" sz="2200" dirty="0" err="1"/>
              <a:t>indeces</a:t>
            </a:r>
            <a:r>
              <a:rPr lang="it-IT" sz="2200" dirty="0"/>
              <a:t> and </a:t>
            </a:r>
            <a:r>
              <a:rPr lang="it-IT" sz="2200" dirty="0" err="1"/>
              <a:t>distances</a:t>
            </a:r>
            <a:r>
              <a:rPr lang="it-IT" sz="2200" dirty="0"/>
              <a:t> to the </a:t>
            </a:r>
            <a:r>
              <a:rPr lang="it-IT" sz="2200" dirty="0" err="1"/>
              <a:t>seventh</a:t>
            </a:r>
            <a:r>
              <a:rPr lang="it-IT" sz="2200" dirty="0"/>
              <a:t> </a:t>
            </a:r>
            <a:r>
              <a:rPr lang="it-IT" sz="2200" dirty="0" err="1"/>
              <a:t>variable</a:t>
            </a:r>
            <a:endParaRPr lang="it-IT" sz="2200" dirty="0"/>
          </a:p>
          <a:p>
            <a:pPr lvl="1">
              <a:spcBef>
                <a:spcPts val="1200"/>
              </a:spcBef>
            </a:pPr>
            <a:endParaRPr dirty="0"/>
          </a:p>
        </p:txBody>
      </p:sp>
    </p:spTree>
    <p:extLst>
      <p:ext uri="{BB962C8B-B14F-4D97-AF65-F5344CB8AC3E}">
        <p14:creationId xmlns:p14="http://schemas.microsoft.com/office/powerpoint/2010/main" val="3402580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77C50-8052-42C4-BC92-BF2BE0EBFF18}"/>
              </a:ext>
            </a:extLst>
          </p:cNvPr>
          <p:cNvSpPr>
            <a:spLocks noGrp="1"/>
          </p:cNvSpPr>
          <p:nvPr>
            <p:ph type="title"/>
          </p:nvPr>
        </p:nvSpPr>
        <p:spPr>
          <a:xfrm>
            <a:off x="3867912" y="1298448"/>
            <a:ext cx="7315200" cy="1050520"/>
          </a:xfrm>
        </p:spPr>
        <p:txBody>
          <a:bodyPr/>
          <a:lstStyle/>
          <a:p>
            <a:r>
              <a:rPr lang="nl-NL" dirty="0"/>
              <a:t>Github</a:t>
            </a:r>
          </a:p>
        </p:txBody>
      </p:sp>
      <p:sp>
        <p:nvSpPr>
          <p:cNvPr id="3" name="Text Placeholder 2">
            <a:extLst>
              <a:ext uri="{FF2B5EF4-FFF2-40B4-BE49-F238E27FC236}">
                <a16:creationId xmlns:a16="http://schemas.microsoft.com/office/drawing/2014/main" id="{586954BC-B980-48BF-BB76-CBE10E683D3A}"/>
              </a:ext>
            </a:extLst>
          </p:cNvPr>
          <p:cNvSpPr>
            <a:spLocks noGrp="1"/>
          </p:cNvSpPr>
          <p:nvPr>
            <p:ph type="body" idx="1"/>
          </p:nvPr>
        </p:nvSpPr>
        <p:spPr>
          <a:xfrm>
            <a:off x="3886200" y="2518707"/>
            <a:ext cx="7315200" cy="3068277"/>
          </a:xfrm>
        </p:spPr>
        <p:txBody>
          <a:bodyPr/>
          <a:lstStyle/>
          <a:p>
            <a:r>
              <a:rPr lang="nl-NL" dirty="0"/>
              <a:t>We used a Github drive in order to share codes and results. You can join the drive and view our progress with the following link:</a:t>
            </a:r>
          </a:p>
          <a:p>
            <a:endParaRPr lang="nl-NL" dirty="0"/>
          </a:p>
        </p:txBody>
      </p:sp>
    </p:spTree>
    <p:extLst>
      <p:ext uri="{BB962C8B-B14F-4D97-AF65-F5344CB8AC3E}">
        <p14:creationId xmlns:p14="http://schemas.microsoft.com/office/powerpoint/2010/main" val="28518000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err="1"/>
              <a:t>Variable</a:t>
            </a:r>
            <a:r>
              <a:rPr lang="nl-NL" dirty="0"/>
              <a:t>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2156183"/>
          </a:xfrm>
          <a:prstGeom prst="rect">
            <a:avLst/>
          </a:prstGeom>
          <a:noFill/>
          <a:ln>
            <a:noFill/>
          </a:ln>
        </p:spPr>
        <p:txBody>
          <a:bodyPr spcFirstLastPara="1" wrap="square" lIns="91425" tIns="45700" rIns="91425" bIns="45700" anchor="ctr" anchorCtr="0">
            <a:noAutofit/>
          </a:bodyPr>
          <a:lstStyle/>
          <a:p>
            <a:pPr lvl="1">
              <a:spcBef>
                <a:spcPts val="1200"/>
              </a:spcBef>
            </a:pPr>
            <a:r>
              <a:rPr lang="it-IT" sz="2200" dirty="0"/>
              <a:t>Best performance the </a:t>
            </a:r>
            <a:r>
              <a:rPr lang="it-IT" sz="2200" dirty="0" err="1"/>
              <a:t>variables</a:t>
            </a:r>
            <a:r>
              <a:rPr lang="it-IT" sz="2200" dirty="0"/>
              <a:t>:</a:t>
            </a:r>
          </a:p>
          <a:p>
            <a:pPr lvl="2">
              <a:spcBef>
                <a:spcPts val="1200"/>
              </a:spcBef>
            </a:pPr>
            <a:r>
              <a:rPr lang="it-IT" sz="2200" dirty="0"/>
              <a:t>Temperature (figure </a:t>
            </a:r>
            <a:r>
              <a:rPr lang="it-IT" sz="2200" dirty="0" err="1"/>
              <a:t>below</a:t>
            </a:r>
            <a:r>
              <a:rPr lang="it-IT" sz="2200" dirty="0"/>
              <a:t>)</a:t>
            </a:r>
          </a:p>
          <a:p>
            <a:pPr lvl="2">
              <a:spcBef>
                <a:spcPts val="1200"/>
              </a:spcBef>
            </a:pPr>
            <a:r>
              <a:rPr lang="it-IT" sz="2200" dirty="0"/>
              <a:t>Surface </a:t>
            </a:r>
            <a:r>
              <a:rPr lang="it-IT" sz="2200" dirty="0" err="1"/>
              <a:t>Radiation</a:t>
            </a:r>
            <a:endParaRPr lang="it-IT" sz="2200" dirty="0"/>
          </a:p>
          <a:p>
            <a:pPr marL="1028700" lvl="2" indent="0">
              <a:spcBef>
                <a:spcPts val="1200"/>
              </a:spcBef>
              <a:buNone/>
            </a:pPr>
            <a:endParaRPr lang="it-IT" dirty="0"/>
          </a:p>
          <a:p>
            <a:pPr lvl="2">
              <a:spcBef>
                <a:spcPts val="1200"/>
              </a:spcBef>
            </a:pPr>
            <a:endParaRPr dirty="0"/>
          </a:p>
        </p:txBody>
      </p:sp>
      <p:pic>
        <p:nvPicPr>
          <p:cNvPr id="5" name="Picture 4" descr="A screenshot of a cell phone&#10;&#10;Description automatically generated">
            <a:extLst>
              <a:ext uri="{FF2B5EF4-FFF2-40B4-BE49-F238E27FC236}">
                <a16:creationId xmlns:a16="http://schemas.microsoft.com/office/drawing/2014/main" id="{D87AF579-7081-6748-86E5-8AD3F72E3CF2}"/>
              </a:ext>
            </a:extLst>
          </p:cNvPr>
          <p:cNvPicPr>
            <a:picLocks noChangeAspect="1"/>
          </p:cNvPicPr>
          <p:nvPr/>
        </p:nvPicPr>
        <p:blipFill>
          <a:blip r:embed="rId3"/>
          <a:stretch>
            <a:fillRect/>
          </a:stretch>
        </p:blipFill>
        <p:spPr>
          <a:xfrm>
            <a:off x="3869268" y="2499993"/>
            <a:ext cx="7024255" cy="3493899"/>
          </a:xfrm>
          <a:prstGeom prst="rect">
            <a:avLst/>
          </a:prstGeom>
        </p:spPr>
      </p:pic>
    </p:spTree>
    <p:extLst>
      <p:ext uri="{BB962C8B-B14F-4D97-AF65-F5344CB8AC3E}">
        <p14:creationId xmlns:p14="http://schemas.microsoft.com/office/powerpoint/2010/main" val="2619169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1800"/>
              <a:buNone/>
            </a:pPr>
            <a:r>
              <a:rPr lang="nl-NL" dirty="0"/>
              <a:t>Model </a:t>
            </a:r>
            <a:r>
              <a:rPr lang="nl-NL" dirty="0" err="1"/>
              <a:t>Prediction</a:t>
            </a:r>
            <a:r>
              <a:rPr lang="nl-NL" dirty="0"/>
              <a:t>: </a:t>
            </a:r>
            <a:br>
              <a:rPr lang="nl-NL" dirty="0"/>
            </a:br>
            <a:r>
              <a:rPr lang="nl-NL" dirty="0"/>
              <a:t>K-</a:t>
            </a:r>
            <a:r>
              <a:rPr lang="nl-NL" dirty="0" err="1"/>
              <a:t>Nearest</a:t>
            </a:r>
            <a:r>
              <a:rPr lang="nl-NL" dirty="0"/>
              <a:t> </a:t>
            </a:r>
            <a:r>
              <a:rPr lang="nl-NL" dirty="0" err="1"/>
              <a:t>Neighbours</a:t>
            </a:r>
            <a:r>
              <a:rPr lang="nl-NL" dirty="0"/>
              <a:t> </a:t>
            </a:r>
            <a:r>
              <a:rPr lang="nl-NL" dirty="0" err="1"/>
              <a:t>algorithm</a:t>
            </a:r>
            <a:endParaRPr dirty="0"/>
          </a:p>
        </p:txBody>
      </p:sp>
      <p:sp>
        <p:nvSpPr>
          <p:cNvPr id="161" name="Google Shape;161;p21"/>
          <p:cNvSpPr txBox="1">
            <a:spLocks noGrp="1"/>
          </p:cNvSpPr>
          <p:nvPr>
            <p:ph type="body" idx="1"/>
          </p:nvPr>
        </p:nvSpPr>
        <p:spPr>
          <a:xfrm>
            <a:off x="3869268" y="864108"/>
            <a:ext cx="7315200" cy="5120700"/>
          </a:xfrm>
          <a:prstGeom prst="rect">
            <a:avLst/>
          </a:prstGeom>
          <a:noFill/>
          <a:ln>
            <a:noFill/>
          </a:ln>
        </p:spPr>
        <p:txBody>
          <a:bodyPr spcFirstLastPara="1" wrap="square" lIns="91425" tIns="45700" rIns="91425" bIns="45700" anchor="ctr" anchorCtr="0">
            <a:noAutofit/>
          </a:bodyPr>
          <a:lstStyle/>
          <a:p>
            <a:pPr lvl="0"/>
            <a:r>
              <a:rPr lang="it-IT" sz="2200" dirty="0" err="1"/>
              <a:t>Purpose</a:t>
            </a:r>
            <a:r>
              <a:rPr lang="it-IT" sz="2200" dirty="0"/>
              <a:t>: </a:t>
            </a:r>
            <a:r>
              <a:rPr lang="it-IT" sz="2200" dirty="0" err="1"/>
              <a:t>given</a:t>
            </a:r>
            <a:r>
              <a:rPr lang="it-IT" sz="2200" dirty="0"/>
              <a:t> </a:t>
            </a:r>
            <a:r>
              <a:rPr lang="it-IT" sz="2200" dirty="0" err="1"/>
              <a:t>all</a:t>
            </a:r>
            <a:r>
              <a:rPr lang="it-IT" sz="2200" dirty="0"/>
              <a:t> of the </a:t>
            </a:r>
            <a:r>
              <a:rPr lang="it-IT" sz="2200" dirty="0" err="1"/>
              <a:t>variables</a:t>
            </a:r>
            <a:r>
              <a:rPr lang="it-IT" sz="2200" dirty="0"/>
              <a:t> in </a:t>
            </a:r>
            <a:r>
              <a:rPr lang="it-IT" sz="2200" dirty="0" err="1"/>
              <a:t>one</a:t>
            </a:r>
            <a:r>
              <a:rPr lang="it-IT" sz="2200" dirty="0"/>
              <a:t> model, </a:t>
            </a:r>
            <a:r>
              <a:rPr lang="it-IT" sz="2200" dirty="0" err="1"/>
              <a:t>predict</a:t>
            </a:r>
            <a:r>
              <a:rPr lang="it-IT" sz="2200" dirty="0"/>
              <a:t> </a:t>
            </a:r>
            <a:r>
              <a:rPr lang="it-IT" sz="2200" dirty="0" err="1"/>
              <a:t>them</a:t>
            </a:r>
            <a:r>
              <a:rPr lang="it-IT" sz="2200" dirty="0"/>
              <a:t> for </a:t>
            </a:r>
            <a:r>
              <a:rPr lang="it-IT" sz="2200" dirty="0" err="1"/>
              <a:t>another</a:t>
            </a:r>
            <a:r>
              <a:rPr lang="it-IT" sz="2200" dirty="0"/>
              <a:t> model</a:t>
            </a:r>
          </a:p>
          <a:p>
            <a:pPr lvl="1"/>
            <a:r>
              <a:rPr lang="it-IT" sz="2200" dirty="0" err="1"/>
              <a:t>Same</a:t>
            </a:r>
            <a:r>
              <a:rPr lang="it-IT" sz="2200" dirty="0"/>
              <a:t> procedure </a:t>
            </a:r>
            <a:r>
              <a:rPr lang="it-IT" sz="2200" dirty="0" err="1"/>
              <a:t>as</a:t>
            </a:r>
            <a:r>
              <a:rPr lang="it-IT" sz="2200" dirty="0"/>
              <a:t> </a:t>
            </a:r>
            <a:r>
              <a:rPr lang="it-IT" sz="2200" dirty="0" err="1"/>
              <a:t>before</a:t>
            </a:r>
            <a:r>
              <a:rPr lang="it-IT" sz="2200" dirty="0"/>
              <a:t>, </a:t>
            </a:r>
            <a:r>
              <a:rPr lang="it-IT" sz="2200" dirty="0" err="1"/>
              <a:t>this</a:t>
            </a:r>
            <a:r>
              <a:rPr lang="it-IT" sz="2200" dirty="0"/>
              <a:t> time </a:t>
            </a:r>
            <a:r>
              <a:rPr lang="it-IT" sz="2200" dirty="0" err="1"/>
              <a:t>applied</a:t>
            </a:r>
            <a:r>
              <a:rPr lang="it-IT" sz="2200" dirty="0"/>
              <a:t> to </a:t>
            </a:r>
            <a:r>
              <a:rPr lang="it-IT" sz="2200" dirty="0" err="1"/>
              <a:t>two</a:t>
            </a:r>
            <a:r>
              <a:rPr lang="it-IT" sz="2200" dirty="0"/>
              <a:t> </a:t>
            </a:r>
            <a:r>
              <a:rPr lang="it-IT" sz="2200" dirty="0" err="1"/>
              <a:t>seven-dimentional</a:t>
            </a:r>
            <a:r>
              <a:rPr lang="it-IT" sz="2200" dirty="0"/>
              <a:t> </a:t>
            </a:r>
            <a:r>
              <a:rPr lang="it-IT" sz="2200" dirty="0" err="1"/>
              <a:t>vectors</a:t>
            </a:r>
            <a:endParaRPr lang="it-IT" sz="2200" dirty="0"/>
          </a:p>
          <a:p>
            <a:r>
              <a:rPr lang="it-IT" sz="2200" dirty="0" err="1"/>
              <a:t>Low</a:t>
            </a:r>
            <a:r>
              <a:rPr lang="it-IT" sz="2200" dirty="0"/>
              <a:t> Performance: </a:t>
            </a:r>
            <a:r>
              <a:rPr lang="it-IT" sz="2200" dirty="0" err="1"/>
              <a:t>it</a:t>
            </a:r>
            <a:r>
              <a:rPr lang="it-IT" sz="2200" dirty="0"/>
              <a:t> </a:t>
            </a:r>
            <a:r>
              <a:rPr lang="it-IT" sz="2200" dirty="0" err="1"/>
              <a:t>seems</a:t>
            </a:r>
            <a:r>
              <a:rPr lang="it-IT" sz="2200" dirty="0"/>
              <a:t> </a:t>
            </a:r>
            <a:r>
              <a:rPr lang="it-IT" sz="2200" dirty="0" err="1"/>
              <a:t>that</a:t>
            </a:r>
            <a:r>
              <a:rPr lang="it-IT" sz="2200" dirty="0"/>
              <a:t> </a:t>
            </a:r>
            <a:r>
              <a:rPr lang="it-IT" sz="2200" dirty="0" err="1"/>
              <a:t>this</a:t>
            </a:r>
            <a:r>
              <a:rPr lang="it-IT" sz="2200" dirty="0"/>
              <a:t> </a:t>
            </a:r>
            <a:r>
              <a:rPr lang="it-IT" sz="2200" dirty="0" err="1"/>
              <a:t>method</a:t>
            </a:r>
            <a:r>
              <a:rPr lang="it-IT" sz="2200" dirty="0"/>
              <a:t> </a:t>
            </a:r>
            <a:r>
              <a:rPr lang="it-IT" sz="2200" dirty="0" err="1"/>
              <a:t>is</a:t>
            </a:r>
            <a:r>
              <a:rPr lang="it-IT" sz="2200" dirty="0"/>
              <a:t> </a:t>
            </a:r>
            <a:r>
              <a:rPr lang="it-IT" sz="2200" dirty="0" err="1"/>
              <a:t>not</a:t>
            </a:r>
            <a:r>
              <a:rPr lang="it-IT" sz="2200" dirty="0"/>
              <a:t> </a:t>
            </a:r>
            <a:r>
              <a:rPr lang="it-IT" sz="2200" dirty="0" err="1"/>
              <a:t>very</a:t>
            </a:r>
            <a:r>
              <a:rPr lang="it-IT" sz="2200" dirty="0"/>
              <a:t> accurate in model </a:t>
            </a:r>
            <a:r>
              <a:rPr lang="it-IT" sz="2200" dirty="0" err="1"/>
              <a:t>prediction</a:t>
            </a:r>
            <a:endParaRPr lang="it-IT" sz="2200" dirty="0"/>
          </a:p>
        </p:txBody>
      </p:sp>
    </p:spTree>
    <p:extLst>
      <p:ext uri="{BB962C8B-B14F-4D97-AF65-F5344CB8AC3E}">
        <p14:creationId xmlns:p14="http://schemas.microsoft.com/office/powerpoint/2010/main" val="4072065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3867912" y="1298448"/>
            <a:ext cx="7315200" cy="1882788"/>
          </a:xfrm>
          <a:prstGeom prst="rect">
            <a:avLst/>
          </a:prstGeom>
          <a:noFill/>
          <a:ln>
            <a:noFill/>
          </a:ln>
        </p:spPr>
        <p:txBody>
          <a:bodyPr spcFirstLastPara="1" wrap="square" lIns="91425" tIns="45700" rIns="91425" bIns="45700" anchor="b" anchorCtr="0">
            <a:noAutofit/>
          </a:bodyPr>
          <a:lstStyle/>
          <a:p>
            <a:pPr lvl="0"/>
            <a:r>
              <a:rPr lang="nl-NL" dirty="0"/>
              <a:t>This week we worked on:</a:t>
            </a:r>
            <a:endParaRPr dirty="0"/>
          </a:p>
        </p:txBody>
      </p:sp>
      <p:sp>
        <p:nvSpPr>
          <p:cNvPr id="96" name="Google Shape;96;p2"/>
          <p:cNvSpPr txBox="1">
            <a:spLocks noGrp="1"/>
          </p:cNvSpPr>
          <p:nvPr>
            <p:ph type="body" idx="1"/>
          </p:nvPr>
        </p:nvSpPr>
        <p:spPr>
          <a:xfrm>
            <a:off x="3886200" y="3537140"/>
            <a:ext cx="7315200" cy="2049844"/>
          </a:xfrm>
          <a:prstGeom prst="rect">
            <a:avLst/>
          </a:prstGeom>
          <a:noFill/>
          <a:ln>
            <a:noFill/>
          </a:ln>
        </p:spPr>
        <p:txBody>
          <a:bodyPr spcFirstLastPara="1" wrap="square" lIns="91425" tIns="45700" rIns="91425" bIns="45700" anchor="t" anchorCtr="0">
            <a:noAutofit/>
          </a:bodyPr>
          <a:lstStyle/>
          <a:p>
            <a:pPr lvl="0" indent="-457200" algn="l" rtl="0">
              <a:lnSpc>
                <a:spcPct val="90000"/>
              </a:lnSpc>
              <a:spcBef>
                <a:spcPts val="0"/>
              </a:spcBef>
              <a:spcAft>
                <a:spcPts val="0"/>
              </a:spcAft>
              <a:buSzPts val="2200"/>
              <a:buFont typeface="+mj-lt"/>
              <a:buAutoNum type="arabicPeriod"/>
            </a:pPr>
            <a:r>
              <a:rPr lang="en-US" sz="3200" dirty="0"/>
              <a:t>Finishing the research on clustering and Neural Networks</a:t>
            </a:r>
          </a:p>
          <a:p>
            <a:pPr lvl="0" indent="-457200" algn="l" rtl="0">
              <a:lnSpc>
                <a:spcPct val="90000"/>
              </a:lnSpc>
              <a:spcBef>
                <a:spcPts val="0"/>
              </a:spcBef>
              <a:spcAft>
                <a:spcPts val="0"/>
              </a:spcAft>
              <a:buSzPts val="2200"/>
              <a:buFont typeface="+mj-lt"/>
              <a:buAutoNum type="arabicPeriod"/>
            </a:pPr>
            <a:r>
              <a:rPr lang="en-US" sz="3200" dirty="0"/>
              <a:t>Writing the report</a:t>
            </a:r>
            <a:endParaRPr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E31B0-0501-4709-87C6-E5D1EC7EAD17}"/>
              </a:ext>
            </a:extLst>
          </p:cNvPr>
          <p:cNvSpPr>
            <a:spLocks noGrp="1"/>
          </p:cNvSpPr>
          <p:nvPr>
            <p:ph type="title"/>
          </p:nvPr>
        </p:nvSpPr>
        <p:spPr>
          <a:xfrm>
            <a:off x="3886200" y="186932"/>
            <a:ext cx="7315200" cy="1433801"/>
          </a:xfrm>
        </p:spPr>
        <p:txBody>
          <a:bodyPr/>
          <a:lstStyle/>
          <a:p>
            <a:r>
              <a:rPr lang="nl-NL" dirty="0"/>
              <a:t>Clustering</a:t>
            </a:r>
          </a:p>
        </p:txBody>
      </p:sp>
      <p:sp>
        <p:nvSpPr>
          <p:cNvPr id="3" name="Text Placeholder 2">
            <a:extLst>
              <a:ext uri="{FF2B5EF4-FFF2-40B4-BE49-F238E27FC236}">
                <a16:creationId xmlns:a16="http://schemas.microsoft.com/office/drawing/2014/main" id="{319E3BC2-D15D-4C5E-A981-90E2B3852193}"/>
              </a:ext>
            </a:extLst>
          </p:cNvPr>
          <p:cNvSpPr>
            <a:spLocks noGrp="1"/>
          </p:cNvSpPr>
          <p:nvPr>
            <p:ph type="body" idx="1"/>
          </p:nvPr>
        </p:nvSpPr>
        <p:spPr>
          <a:xfrm>
            <a:off x="3886200" y="1724766"/>
            <a:ext cx="7315200" cy="5240005"/>
          </a:xfrm>
        </p:spPr>
        <p:txBody>
          <a:bodyPr/>
          <a:lstStyle/>
          <a:p>
            <a:r>
              <a:rPr lang="nl-NL" sz="3200" dirty="0"/>
              <a:t>We finished a verification measure for the number of clusters </a:t>
            </a:r>
          </a:p>
          <a:p>
            <a:r>
              <a:rPr lang="nl-NL" sz="3200" dirty="0"/>
              <a:t>We Generated the clusters for all different models, stations, and scenarios</a:t>
            </a:r>
          </a:p>
          <a:p>
            <a:r>
              <a:rPr lang="nl-NL" sz="3200" dirty="0"/>
              <a:t>Finally, we combined this with the code that analyzes the changes between the early and late years</a:t>
            </a:r>
          </a:p>
        </p:txBody>
      </p:sp>
    </p:spTree>
    <p:extLst>
      <p:ext uri="{BB962C8B-B14F-4D97-AF65-F5344CB8AC3E}">
        <p14:creationId xmlns:p14="http://schemas.microsoft.com/office/powerpoint/2010/main" val="92395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xit" presetSubtype="0" fill="hold" grpId="0"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2.70833E-6 3.7037E-6 L 0.00052 -0.13334 " pathEditMode="relative" rAng="0" ptsTypes="AA">
                                      <p:cBhvr>
                                        <p:cTn id="23" dur="2000" fill="hold"/>
                                        <p:tgtEl>
                                          <p:spTgt spid="3">
                                            <p:txEl>
                                              <p:pRg st="0" end="0"/>
                                            </p:txEl>
                                          </p:spTgt>
                                        </p:tgtEl>
                                        <p:attrNameLst>
                                          <p:attrName>ppt_x</p:attrName>
                                          <p:attrName>ppt_y</p:attrName>
                                        </p:attrNameLst>
                                      </p:cBhvr>
                                      <p:rCtr x="26" y="-6667"/>
                                    </p:animMotion>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grpId="1" nodeType="clickEffect">
                                  <p:stCondLst>
                                    <p:cond delay="0"/>
                                  </p:stCondLst>
                                  <p:childTnLst>
                                    <p:animMotion origin="layout" path="M 2.70833E-6 3.7037E-6 L 0.00052 -0.13334 " pathEditMode="relative" rAng="0" ptsTypes="AA">
                                      <p:cBhvr>
                                        <p:cTn id="27" dur="2000" fill="hold"/>
                                        <p:tgtEl>
                                          <p:spTgt spid="3">
                                            <p:txEl>
                                              <p:pRg st="1" end="1"/>
                                            </p:txEl>
                                          </p:spTgt>
                                        </p:tgtEl>
                                        <p:attrNameLst>
                                          <p:attrName>ppt_x</p:attrName>
                                          <p:attrName>ppt_y</p:attrName>
                                        </p:attrNameLst>
                                      </p:cBhvr>
                                      <p:rCtr x="26" y="-6667"/>
                                    </p:animMotion>
                                  </p:childTnLst>
                                </p:cTn>
                              </p:par>
                            </p:childTnLst>
                          </p:cTn>
                        </p:par>
                      </p:childTnLst>
                    </p:cTn>
                  </p:par>
                  <p:par>
                    <p:cTn id="28" fill="hold">
                      <p:stCondLst>
                        <p:cond delay="indefinite"/>
                      </p:stCondLst>
                      <p:childTnLst>
                        <p:par>
                          <p:cTn id="29" fill="hold">
                            <p:stCondLst>
                              <p:cond delay="0"/>
                            </p:stCondLst>
                            <p:childTnLst>
                              <p:par>
                                <p:cTn id="30" presetID="42" presetClass="path" presetSubtype="0" accel="50000" decel="50000" fill="hold" grpId="1" nodeType="clickEffect">
                                  <p:stCondLst>
                                    <p:cond delay="0"/>
                                  </p:stCondLst>
                                  <p:childTnLst>
                                    <p:animMotion origin="layout" path="M 2.70833E-6 3.7037E-6 L 0.00052 -0.13334 " pathEditMode="relative" rAng="0" ptsTypes="AA">
                                      <p:cBhvr>
                                        <p:cTn id="31" dur="2000" fill="hold"/>
                                        <p:tgtEl>
                                          <p:spTgt spid="3">
                                            <p:txEl>
                                              <p:pRg st="2" end="2"/>
                                            </p:txEl>
                                          </p:spTgt>
                                        </p:tgtEl>
                                        <p:attrNameLst>
                                          <p:attrName>ppt_x</p:attrName>
                                          <p:attrName>ppt_y</p:attrName>
                                        </p:attrNameLst>
                                      </p:cBhvr>
                                      <p:rCtr x="26" y="-66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Picture 1">
            <a:extLst>
              <a:ext uri="{FF2B5EF4-FFF2-40B4-BE49-F238E27FC236}">
                <a16:creationId xmlns:a16="http://schemas.microsoft.com/office/drawing/2014/main" id="{4EDA7B5E-BDEF-4B5D-A5AC-266A3F462299}"/>
              </a:ext>
            </a:extLst>
          </p:cNvPr>
          <p:cNvPicPr>
            <a:picLocks noChangeAspect="1"/>
          </p:cNvPicPr>
          <p:nvPr/>
        </p:nvPicPr>
        <p:blipFill>
          <a:blip r:embed="rId3"/>
          <a:stretch>
            <a:fillRect/>
          </a:stretch>
        </p:blipFill>
        <p:spPr>
          <a:xfrm>
            <a:off x="3413182" y="1013247"/>
            <a:ext cx="8526437" cy="3169995"/>
          </a:xfrm>
          <a:prstGeom prst="rect">
            <a:avLst/>
          </a:prstGeom>
        </p:spPr>
      </p:pic>
      <p:sp>
        <p:nvSpPr>
          <p:cNvPr id="102" name="Google Shape;102;p3"/>
          <p:cNvSpPr/>
          <p:nvPr/>
        </p:nvSpPr>
        <p:spPr>
          <a:xfrm>
            <a:off x="-1" y="758953"/>
            <a:ext cx="3577575" cy="5330952"/>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
          <p:cNvSpPr txBox="1">
            <a:spLocks noGrp="1"/>
          </p:cNvSpPr>
          <p:nvPr>
            <p:ph type="title"/>
          </p:nvPr>
        </p:nvSpPr>
        <p:spPr>
          <a:xfrm>
            <a:off x="252919" y="1123837"/>
            <a:ext cx="2947482" cy="1038177"/>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2160"/>
              <a:buFont typeface="Corbel"/>
              <a:buNone/>
            </a:pPr>
            <a:r>
              <a:rPr lang="nl-NL" sz="3200" dirty="0"/>
              <a:t>Validating the clusters</a:t>
            </a:r>
            <a:endParaRPr sz="4800" dirty="0"/>
          </a:p>
        </p:txBody>
      </p:sp>
      <p:sp>
        <p:nvSpPr>
          <p:cNvPr id="9" name="Google Shape;104;p3"/>
          <p:cNvSpPr txBox="1">
            <a:spLocks/>
          </p:cNvSpPr>
          <p:nvPr/>
        </p:nvSpPr>
        <p:spPr>
          <a:xfrm>
            <a:off x="252919" y="2097098"/>
            <a:ext cx="2947482" cy="40627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The number of clusters that we have used (often either 2 or 4) had been chosen on intuition.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However, the quality of the clusters can be numerically expressed with validation methods (we used the silhouette score where higher =&gt; better).</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One can observe that there is a steep drop from 2 to 3 clusters and from 4 to 5 clusters. However, in general, the silhouette score decreases when we increase the number of clusters.</a:t>
            </a:r>
          </a:p>
          <a:p>
            <a:pPr marL="0" indent="0">
              <a:lnSpc>
                <a:spcPct val="80000"/>
              </a:lnSpc>
              <a:spcBef>
                <a:spcPts val="0"/>
              </a:spcBef>
              <a:buFont typeface="Noto Sans Symbols"/>
              <a:buNone/>
            </a:pPr>
            <a:r>
              <a:rPr lang="en-US" sz="1600" dirty="0">
                <a:solidFill>
                  <a:srgbClr val="FFFFFF"/>
                </a:solidFill>
              </a:rPr>
              <a:t>However, we feel that 2 clusters hides to much of the information, so we used more.</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endParaRPr lang="en-US" sz="1600" dirty="0"/>
          </a:p>
          <a:p>
            <a:pPr marL="0" indent="0">
              <a:lnSpc>
                <a:spcPct val="80000"/>
              </a:lnSpc>
              <a:spcBef>
                <a:spcPts val="0"/>
              </a:spcBef>
              <a:buFont typeface="Noto Sans Symbols"/>
              <a:buNone/>
            </a:pPr>
            <a:endParaRPr lang="en-US" sz="1600" dirty="0">
              <a:solidFill>
                <a:srgbClr val="FFFFFF"/>
              </a:solidFill>
            </a:endParaRPr>
          </a:p>
        </p:txBody>
      </p:sp>
      <p:sp>
        <p:nvSpPr>
          <p:cNvPr id="105" name="Google Shape;105;p3"/>
          <p:cNvSpPr/>
          <p:nvPr/>
        </p:nvSpPr>
        <p:spPr>
          <a:xfrm>
            <a:off x="11815864" y="758952"/>
            <a:ext cx="384048" cy="5330952"/>
          </a:xfrm>
          <a:prstGeom prst="rect">
            <a:avLst/>
          </a:prstGeom>
          <a:solidFill>
            <a:srgbClr val="C8C8C8">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64406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stations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dirty="0"/>
          </a:p>
        </p:txBody>
      </p:sp>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310641"/>
            <a:ext cx="2947482" cy="383828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Secondly, we created the following charts which summarize all of the data from all stations for one model and one scenario.</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We are going to use it in the pre-analysis in the report in order to point out what the interesting cases are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One word of warning, it is rather big and definitely won’t be used in the final presentation.</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Each row represents a variable, the left and right column are the extreme days (highest and lowest 10 %)</a:t>
            </a:r>
          </a:p>
          <a:p>
            <a:pPr marL="0" indent="0">
              <a:lnSpc>
                <a:spcPct val="80000"/>
              </a:lnSpc>
              <a:spcBef>
                <a:spcPts val="0"/>
              </a:spcBef>
              <a:buFont typeface="Noto Sans Symbols"/>
              <a:buNone/>
            </a:pPr>
            <a:endParaRPr lang="en-US" sz="2800" dirty="0">
              <a:solidFill>
                <a:srgbClr val="FFFFFF"/>
              </a:solidFill>
            </a:endParaRPr>
          </a:p>
        </p:txBody>
      </p:sp>
      <p:pic>
        <p:nvPicPr>
          <p:cNvPr id="8" name="Picture 7" descr="A screenshot of a cell phone&#10;&#10;Description automatically generated">
            <a:extLst>
              <a:ext uri="{FF2B5EF4-FFF2-40B4-BE49-F238E27FC236}">
                <a16:creationId xmlns:a16="http://schemas.microsoft.com/office/drawing/2014/main" id="{1C35D9B3-C3A0-4371-AD41-09D6C1A9B6CA}"/>
              </a:ext>
            </a:extLst>
          </p:cNvPr>
          <p:cNvPicPr>
            <a:picLocks noChangeAspect="1"/>
          </p:cNvPicPr>
          <p:nvPr/>
        </p:nvPicPr>
        <p:blipFill>
          <a:blip r:embed="rId2"/>
          <a:stretch>
            <a:fillRect/>
          </a:stretch>
        </p:blipFill>
        <p:spPr>
          <a:xfrm>
            <a:off x="4555424" y="-4572"/>
            <a:ext cx="4088633" cy="6858000"/>
          </a:xfrm>
          <a:prstGeom prst="rect">
            <a:avLst/>
          </a:prstGeom>
        </p:spPr>
      </p:pic>
    </p:spTree>
    <p:extLst>
      <p:ext uri="{BB962C8B-B14F-4D97-AF65-F5344CB8AC3E}">
        <p14:creationId xmlns:p14="http://schemas.microsoft.com/office/powerpoint/2010/main" val="3378312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descr="A screenshot of text&#10;&#10;Description automatically generated">
            <a:extLst>
              <a:ext uri="{FF2B5EF4-FFF2-40B4-BE49-F238E27FC236}">
                <a16:creationId xmlns:a16="http://schemas.microsoft.com/office/drawing/2014/main" id="{FEF05460-C7B0-4FE9-9572-6C80D3A17BFF}"/>
              </a:ext>
            </a:extLst>
          </p:cNvPr>
          <p:cNvPicPr>
            <a:picLocks noChangeAspect="1"/>
          </p:cNvPicPr>
          <p:nvPr/>
        </p:nvPicPr>
        <p:blipFill>
          <a:blip r:embed="rId2"/>
          <a:stretch>
            <a:fillRect/>
          </a:stretch>
        </p:blipFill>
        <p:spPr>
          <a:xfrm>
            <a:off x="3466207" y="1165289"/>
            <a:ext cx="8333386" cy="4220552"/>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500913"/>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Font typeface="Noto Sans Symbols"/>
              <a:buNone/>
            </a:pPr>
            <a:r>
              <a:rPr lang="en-US" sz="1600" dirty="0">
                <a:solidFill>
                  <a:schemeClr val="bg1"/>
                </a:solidFill>
              </a:rPr>
              <a:t>Models in which there is small variation between the stations are likely to be the more crude ones.</a:t>
            </a:r>
          </a:p>
          <a:p>
            <a:pPr marL="0" indent="0">
              <a:lnSpc>
                <a:spcPct val="80000"/>
              </a:lnSpc>
              <a:spcBef>
                <a:spcPts val="0"/>
              </a:spcBef>
              <a:buNone/>
            </a:pPr>
            <a:r>
              <a:rPr lang="en-US" sz="1600" dirty="0">
                <a:solidFill>
                  <a:schemeClr val="bg1"/>
                </a:solidFill>
              </a:rPr>
              <a:t>Model 1: CNRM-CERFACS-CNRM-CM5</a:t>
            </a:r>
            <a:endParaRPr lang="en-US" sz="1600" dirty="0">
              <a:solidFill>
                <a:srgbClr val="FFFFFF"/>
              </a:solidFill>
            </a:endParaRP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2428600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2: ICHEC-EC-EARTH</a:t>
            </a:r>
            <a:endParaRPr lang="en-US" sz="1600" dirty="0">
              <a:solidFill>
                <a:srgbClr val="FFFFFF"/>
              </a:solidFill>
            </a:endParaRPr>
          </a:p>
          <a:p>
            <a:pPr marL="0" indent="0">
              <a:lnSpc>
                <a:spcPct val="80000"/>
              </a:lnSpc>
              <a:spcBef>
                <a:spcPts val="0"/>
              </a:spcBef>
              <a:buFont typeface="Noto Sans Symbols"/>
              <a:buNone/>
            </a:pPr>
            <a:endParaRPr lang="en-US" sz="2800" dirty="0">
              <a:solidFill>
                <a:srgbClr val="FFFFFF"/>
              </a:solidFill>
            </a:endParaRPr>
          </a:p>
        </p:txBody>
      </p:sp>
    </p:spTree>
    <p:extLst>
      <p:ext uri="{BB962C8B-B14F-4D97-AF65-F5344CB8AC3E}">
        <p14:creationId xmlns:p14="http://schemas.microsoft.com/office/powerpoint/2010/main" val="1815320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15BA-8636-4ACD-9E8B-D9CFE7E18849}"/>
              </a:ext>
            </a:extLst>
          </p:cNvPr>
          <p:cNvSpPr>
            <a:spLocks noGrp="1"/>
          </p:cNvSpPr>
          <p:nvPr>
            <p:ph type="title"/>
          </p:nvPr>
        </p:nvSpPr>
        <p:spPr>
          <a:xfrm>
            <a:off x="306661" y="744664"/>
            <a:ext cx="2947482" cy="1756249"/>
          </a:xfrm>
        </p:spPr>
        <p:txBody>
          <a:bodyPr/>
          <a:lstStyle/>
          <a:p>
            <a:r>
              <a:rPr lang="nl-NL" dirty="0"/>
              <a:t>Comparing the different models</a:t>
            </a:r>
          </a:p>
        </p:txBody>
      </p:sp>
      <p:sp>
        <p:nvSpPr>
          <p:cNvPr id="3" name="Text Placeholder 2">
            <a:extLst>
              <a:ext uri="{FF2B5EF4-FFF2-40B4-BE49-F238E27FC236}">
                <a16:creationId xmlns:a16="http://schemas.microsoft.com/office/drawing/2014/main" id="{49C10F54-9E29-4C90-BA82-29D06382BF54}"/>
              </a:ext>
            </a:extLst>
          </p:cNvPr>
          <p:cNvSpPr>
            <a:spLocks noGrp="1"/>
          </p:cNvSpPr>
          <p:nvPr>
            <p:ph type="body" idx="1"/>
          </p:nvPr>
        </p:nvSpPr>
        <p:spPr/>
        <p:txBody>
          <a:bodyPr/>
          <a:lstStyle/>
          <a:p>
            <a:endParaRPr lang="nl-NL"/>
          </a:p>
        </p:txBody>
      </p:sp>
      <p:pic>
        <p:nvPicPr>
          <p:cNvPr id="5" name="Picture 4">
            <a:extLst>
              <a:ext uri="{FF2B5EF4-FFF2-40B4-BE49-F238E27FC236}">
                <a16:creationId xmlns:a16="http://schemas.microsoft.com/office/drawing/2014/main" id="{FEF05460-C7B0-4FE9-9572-6C80D3A17BFF}"/>
              </a:ext>
            </a:extLst>
          </p:cNvPr>
          <p:cNvPicPr>
            <a:picLocks noChangeAspect="1"/>
          </p:cNvPicPr>
          <p:nvPr/>
        </p:nvPicPr>
        <p:blipFill>
          <a:blip r:embed="rId2"/>
          <a:srcRect/>
          <a:stretch/>
        </p:blipFill>
        <p:spPr>
          <a:xfrm>
            <a:off x="3466207" y="1165289"/>
            <a:ext cx="8333386" cy="4220551"/>
          </a:xfrm>
          <a:prstGeom prst="rect">
            <a:avLst/>
          </a:prstGeom>
        </p:spPr>
      </p:pic>
      <p:sp>
        <p:nvSpPr>
          <p:cNvPr id="6" name="Google Shape;104;p3">
            <a:extLst>
              <a:ext uri="{FF2B5EF4-FFF2-40B4-BE49-F238E27FC236}">
                <a16:creationId xmlns:a16="http://schemas.microsoft.com/office/drawing/2014/main" id="{B7424C61-4ED1-4EA8-A88E-DC8F409BE7E1}"/>
              </a:ext>
            </a:extLst>
          </p:cNvPr>
          <p:cNvSpPr txBox="1">
            <a:spLocks/>
          </p:cNvSpPr>
          <p:nvPr/>
        </p:nvSpPr>
        <p:spPr>
          <a:xfrm>
            <a:off x="252919" y="2633691"/>
            <a:ext cx="2947482" cy="351523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200"/>
              </a:spcBef>
              <a:spcAft>
                <a:spcPts val="0"/>
              </a:spcAft>
              <a:buClr>
                <a:schemeClr val="accent1"/>
              </a:buClr>
              <a:buSzPts val="18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42900" algn="l" rtl="0">
              <a:lnSpc>
                <a:spcPct val="90000"/>
              </a:lnSpc>
              <a:spcBef>
                <a:spcPts val="250"/>
              </a:spcBef>
              <a:spcAft>
                <a:spcPts val="0"/>
              </a:spcAft>
              <a:buClr>
                <a:schemeClr val="accent1"/>
              </a:buClr>
              <a:buSzPts val="1800"/>
              <a:buFont typeface="Noto Sans Symbols"/>
              <a:buChar char="●"/>
              <a:defRPr sz="1600" b="0" i="0" u="none" strike="noStrike" cap="none">
                <a:solidFill>
                  <a:srgbClr val="595959"/>
                </a:solidFill>
                <a:latin typeface="Corbel"/>
                <a:ea typeface="Corbel"/>
                <a:cs typeface="Corbel"/>
                <a:sym typeface="Corbel"/>
              </a:defRPr>
            </a:lvl3pPr>
            <a:lvl4pPr marL="1828800" marR="0" lvl="3"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4pPr>
            <a:lvl5pPr marL="2286000" marR="0" lvl="4"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5pPr>
            <a:lvl6pPr marL="2743200" marR="0" lvl="5"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6pPr>
            <a:lvl7pPr marL="3200400" marR="0" lvl="6"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7pPr>
            <a:lvl8pPr marL="3657600" marR="0" lvl="7" indent="-342900" algn="l" rtl="0">
              <a:lnSpc>
                <a:spcPct val="90000"/>
              </a:lnSpc>
              <a:spcBef>
                <a:spcPts val="250"/>
              </a:spcBef>
              <a:spcAft>
                <a:spcPts val="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8pPr>
            <a:lvl9pPr marL="4114800" marR="0" lvl="8" indent="-342900" algn="l" rtl="0">
              <a:lnSpc>
                <a:spcPct val="90000"/>
              </a:lnSpc>
              <a:spcBef>
                <a:spcPts val="250"/>
              </a:spcBef>
              <a:spcAft>
                <a:spcPts val="250"/>
              </a:spcAft>
              <a:buClr>
                <a:schemeClr val="accent1"/>
              </a:buClr>
              <a:buSzPts val="1800"/>
              <a:buFont typeface="Noto Sans Symbols"/>
              <a:buChar char="●"/>
              <a:defRPr sz="1400" b="0" i="0" u="none" strike="noStrike" cap="none">
                <a:solidFill>
                  <a:srgbClr val="595959"/>
                </a:solidFill>
                <a:latin typeface="Corbel"/>
                <a:ea typeface="Corbel"/>
                <a:cs typeface="Corbel"/>
                <a:sym typeface="Corbel"/>
              </a:defRPr>
            </a:lvl9pPr>
          </a:lstStyle>
          <a:p>
            <a:pPr marL="0" indent="0">
              <a:lnSpc>
                <a:spcPct val="80000"/>
              </a:lnSpc>
              <a:spcBef>
                <a:spcPts val="0"/>
              </a:spcBef>
              <a:buFont typeface="Noto Sans Symbols"/>
              <a:buNone/>
            </a:pPr>
            <a:r>
              <a:rPr lang="en-US" sz="1600" dirty="0">
                <a:solidFill>
                  <a:srgbClr val="FFFFFF"/>
                </a:solidFill>
              </a:rPr>
              <a:t>In order to analyze the differences between the models, we constructed the 4 clusters for every station, model, and scenario. </a:t>
            </a:r>
          </a:p>
          <a:p>
            <a:pPr marL="0" indent="0">
              <a:lnSpc>
                <a:spcPct val="80000"/>
              </a:lnSpc>
              <a:spcBef>
                <a:spcPts val="0"/>
              </a:spcBef>
              <a:buFont typeface="Noto Sans Symbols"/>
              <a:buNone/>
            </a:pPr>
            <a:endParaRPr lang="en-US" sz="1600" dirty="0">
              <a:solidFill>
                <a:srgbClr val="FFFFFF"/>
              </a:solidFill>
            </a:endParaRPr>
          </a:p>
          <a:p>
            <a:pPr marL="0" indent="0">
              <a:lnSpc>
                <a:spcPct val="80000"/>
              </a:lnSpc>
              <a:spcBef>
                <a:spcPts val="0"/>
              </a:spcBef>
              <a:buFont typeface="Noto Sans Symbols"/>
              <a:buNone/>
            </a:pPr>
            <a:r>
              <a:rPr lang="en-US" sz="1600" dirty="0">
                <a:solidFill>
                  <a:srgbClr val="FFFFFF"/>
                </a:solidFill>
              </a:rPr>
              <a:t>These are a lot of numbers for one slide, but the </a:t>
            </a:r>
            <a:r>
              <a:rPr lang="en-US" sz="1600" dirty="0">
                <a:solidFill>
                  <a:srgbClr val="FF0000"/>
                </a:solidFill>
              </a:rPr>
              <a:t>colors </a:t>
            </a:r>
            <a:r>
              <a:rPr lang="en-US" sz="1600" dirty="0">
                <a:solidFill>
                  <a:schemeClr val="bg1"/>
                </a:solidFill>
              </a:rPr>
              <a:t>are more important: the more the colors vary along one column, the less the models agree.</a:t>
            </a:r>
          </a:p>
          <a:p>
            <a:pPr marL="0" indent="0">
              <a:lnSpc>
                <a:spcPct val="80000"/>
              </a:lnSpc>
              <a:spcBef>
                <a:spcPts val="0"/>
              </a:spcBef>
              <a:buFont typeface="Noto Sans Symbols"/>
              <a:buNone/>
            </a:pPr>
            <a:endParaRPr lang="en-US" sz="1600" dirty="0">
              <a:solidFill>
                <a:schemeClr val="bg1"/>
              </a:solidFill>
            </a:endParaRPr>
          </a:p>
          <a:p>
            <a:pPr marL="0" indent="0">
              <a:lnSpc>
                <a:spcPct val="80000"/>
              </a:lnSpc>
              <a:spcBef>
                <a:spcPts val="0"/>
              </a:spcBef>
              <a:buNone/>
            </a:pPr>
            <a:r>
              <a:rPr lang="en-US" sz="1600" dirty="0">
                <a:solidFill>
                  <a:schemeClr val="bg1"/>
                </a:solidFill>
              </a:rPr>
              <a:t>Model 3: IPSL-IPSL-CM5A-MR</a:t>
            </a:r>
            <a:endParaRPr lang="en-US" sz="2800" dirty="0">
              <a:solidFill>
                <a:srgbClr val="FFFFFF"/>
              </a:solidFill>
            </a:endParaRPr>
          </a:p>
        </p:txBody>
      </p:sp>
    </p:spTree>
    <p:extLst>
      <p:ext uri="{BB962C8B-B14F-4D97-AF65-F5344CB8AC3E}">
        <p14:creationId xmlns:p14="http://schemas.microsoft.com/office/powerpoint/2010/main" val="3685829222"/>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1411</Words>
  <Application>Microsoft Office PowerPoint</Application>
  <PresentationFormat>Widescreen</PresentationFormat>
  <Paragraphs>112</Paragraphs>
  <Slides>21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Corbel</vt:lpstr>
      <vt:lpstr>Arial</vt:lpstr>
      <vt:lpstr>Noto Sans Symbols</vt:lpstr>
      <vt:lpstr>Frame</vt:lpstr>
      <vt:lpstr>Climate Change project update: week 5</vt:lpstr>
      <vt:lpstr>Github</vt:lpstr>
      <vt:lpstr>This week we worked on:</vt:lpstr>
      <vt:lpstr>Clustering</vt:lpstr>
      <vt:lpstr>Validating the clusters</vt:lpstr>
      <vt:lpstr>Comparing the stations</vt:lpstr>
      <vt:lpstr>Comparing the different models</vt:lpstr>
      <vt:lpstr>Comparing the different models</vt:lpstr>
      <vt:lpstr>Comparing the different models</vt:lpstr>
      <vt:lpstr>Comparing the different models</vt:lpstr>
      <vt:lpstr>Comparing the different models</vt:lpstr>
      <vt:lpstr>Vizualizing the effects of climate change</vt:lpstr>
      <vt:lpstr>Clustering final remarks</vt:lpstr>
      <vt:lpstr>Prediction</vt:lpstr>
      <vt:lpstr>Model Prediction: The Deep Learning Approach</vt:lpstr>
      <vt:lpstr>Model Prediction: The Deep Learning Approach</vt:lpstr>
      <vt:lpstr>Model Prediction: The Deep Learning Approach</vt:lpstr>
      <vt:lpstr>Model Prediction using dense ANN’s final remarks</vt:lpstr>
      <vt:lpstr>Variable Prediction:  K-Nearest Neighbours algorithm</vt:lpstr>
      <vt:lpstr>Variable Prediction:  K-Nearest Neighbours algorithm</vt:lpstr>
      <vt:lpstr>Model Prediction:  K-Nearest Neighbours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project update: week 3</dc:title>
  <cp:lastModifiedBy>Simon van Oosterom</cp:lastModifiedBy>
  <cp:revision>29</cp:revision>
  <dcterms:modified xsi:type="dcterms:W3CDTF">2020-05-18T20:43:17Z</dcterms:modified>
</cp:coreProperties>
</file>